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20"/>
  </p:notesMasterIdLst>
  <p:sldIdLst>
    <p:sldId id="256" r:id="rId2"/>
    <p:sldId id="257" r:id="rId3"/>
    <p:sldId id="258" r:id="rId4"/>
    <p:sldId id="259" r:id="rId5"/>
    <p:sldId id="260" r:id="rId6"/>
    <p:sldId id="264" r:id="rId7"/>
    <p:sldId id="273" r:id="rId8"/>
    <p:sldId id="274" r:id="rId9"/>
    <p:sldId id="262" r:id="rId10"/>
    <p:sldId id="265" r:id="rId11"/>
    <p:sldId id="266" r:id="rId12"/>
    <p:sldId id="267" r:id="rId13"/>
    <p:sldId id="268" r:id="rId14"/>
    <p:sldId id="269" r:id="rId15"/>
    <p:sldId id="270" r:id="rId16"/>
    <p:sldId id="271" r:id="rId17"/>
    <p:sldId id="272" r:id="rId18"/>
    <p:sldId id="263" r:id="rId19"/>
  </p:sldIdLst>
  <p:sldSz cx="14630400" cy="8229600"/>
  <p:notesSz cx="8229600" cy="14630400"/>
  <p:embeddedFontLst>
    <p:embeddedFont>
      <p:font typeface="Montserrat" panose="020B0604020202020204" charset="0"/>
      <p:regular r:id="rId21"/>
    </p:embeddedFont>
    <p:embeddedFont>
      <p:font typeface="Calibri" panose="020F0502020204030204" pitchFamily="34" charset="0"/>
      <p:regular r:id="rId22"/>
      <p:bold r:id="rId23"/>
      <p:italic r:id="rId24"/>
      <p:boldItalic r:id="rId25"/>
    </p:embeddedFont>
    <p:embeddedFont>
      <p:font typeface="Sora Medium" panose="020B0604020202020204" charset="0"/>
      <p:regular r:id="rId26"/>
    </p:embeddedFont>
    <p:embeddedFont>
      <p:font typeface="Noto Sans TC" panose="020B0604020202020204" charset="-128"/>
      <p:regular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82C32"/>
    <a:srgbClr val="F2F0F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150" autoAdjust="0"/>
    <p:restoredTop sz="94610"/>
  </p:normalViewPr>
  <p:slideViewPr>
    <p:cSldViewPr snapToGrid="0" snapToObjects="1">
      <p:cViewPr varScale="1">
        <p:scale>
          <a:sx n="62" d="100"/>
          <a:sy n="62" d="100"/>
        </p:scale>
        <p:origin x="616" y="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font" Target="fonts/font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671913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3656412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32986924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5539507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28082981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8351189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5505645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35734456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30351976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34703253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2630952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35323338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9.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pic>
        <p:nvPicPr>
          <p:cNvPr id="3" name="Image 1" descr="preencoded.png"/>
          <p:cNvPicPr>
            <a:picLocks noChangeAspect="1"/>
          </p:cNvPicPr>
          <p:nvPr/>
        </p:nvPicPr>
        <p:blipFill>
          <a:blip r:embed="rId4"/>
          <a:stretch>
            <a:fillRect/>
          </a:stretch>
        </p:blipFill>
        <p:spPr>
          <a:xfrm>
            <a:off x="9414748" y="2250162"/>
            <a:ext cx="4944785" cy="3729276"/>
          </a:xfrm>
          <a:prstGeom prst="rect">
            <a:avLst/>
          </a:prstGeom>
        </p:spPr>
      </p:pic>
      <p:sp>
        <p:nvSpPr>
          <p:cNvPr id="4" name="Text 0"/>
          <p:cNvSpPr/>
          <p:nvPr/>
        </p:nvSpPr>
        <p:spPr>
          <a:xfrm>
            <a:off x="758309" y="2546152"/>
            <a:ext cx="7627382" cy="1425416"/>
          </a:xfrm>
          <a:prstGeom prst="rect">
            <a:avLst/>
          </a:prstGeom>
          <a:noFill/>
          <a:ln/>
        </p:spPr>
        <p:txBody>
          <a:bodyPr wrap="square" lIns="0" tIns="0" rIns="0" bIns="0" rtlCol="0" anchor="t"/>
          <a:lstStyle/>
          <a:p>
            <a:pPr marL="0" indent="0">
              <a:lnSpc>
                <a:spcPts val="5600"/>
              </a:lnSpc>
              <a:buNone/>
            </a:pPr>
            <a:r>
              <a:rPr lang="en-US" sz="4450" b="1" dirty="0">
                <a:solidFill>
                  <a:srgbClr val="9998FF"/>
                </a:solidFill>
                <a:latin typeface="Barlow Bold" pitchFamily="34" charset="0"/>
                <a:ea typeface="Barlow Bold" pitchFamily="34" charset="-122"/>
                <a:cs typeface="Barlow Bold" pitchFamily="34" charset="-120"/>
              </a:rPr>
              <a:t>CyberGirls Web Design: A Modern, Modular Approach</a:t>
            </a:r>
            <a:endParaRPr lang="en-US" sz="4450" dirty="0"/>
          </a:p>
        </p:txBody>
      </p:sp>
      <p:sp>
        <p:nvSpPr>
          <p:cNvPr id="5" name="Text 1"/>
          <p:cNvSpPr/>
          <p:nvPr/>
        </p:nvSpPr>
        <p:spPr>
          <a:xfrm>
            <a:off x="758309" y="4296489"/>
            <a:ext cx="7627382" cy="1386840"/>
          </a:xfrm>
          <a:prstGeom prst="rect">
            <a:avLst/>
          </a:prstGeom>
          <a:noFill/>
          <a:ln/>
        </p:spPr>
        <p:txBody>
          <a:bodyPr wrap="square" lIns="0" tIns="0" rIns="0" bIns="0" rtlCol="0" anchor="t"/>
          <a:lstStyle/>
          <a:p>
            <a:pPr marL="0" indent="0">
              <a:lnSpc>
                <a:spcPts val="2700"/>
              </a:lnSpc>
              <a:buNone/>
            </a:pPr>
            <a:r>
              <a:rPr lang="en-US" sz="1700" dirty="0">
                <a:solidFill>
                  <a:srgbClr val="EEEFF5"/>
                </a:solidFill>
                <a:latin typeface="Montserrat" pitchFamily="34" charset="0"/>
                <a:ea typeface="Montserrat" pitchFamily="34" charset="-122"/>
                <a:cs typeface="Montserrat" pitchFamily="34" charset="-120"/>
              </a:rPr>
              <a:t>This presentation delves into the design and development of the CyberGirls website, highlighting its key features and functionalities. We'll explore the design framework, UI components, and responsive design elements, along with the technical structure and navigation.</a:t>
            </a:r>
            <a:endParaRPr lang="en-US" sz="1700"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58309" y="1199555"/>
            <a:ext cx="5701546" cy="712708"/>
          </a:xfrm>
          <a:prstGeom prst="rect">
            <a:avLst/>
          </a:prstGeom>
          <a:noFill/>
          <a:ln/>
        </p:spPr>
        <p:txBody>
          <a:bodyPr wrap="none" lIns="0" tIns="0" rIns="0" bIns="0" rtlCol="0" anchor="t"/>
          <a:lstStyle/>
          <a:p>
            <a:pPr marL="0" indent="0">
              <a:lnSpc>
                <a:spcPts val="5600"/>
              </a:lnSpc>
              <a:buNone/>
            </a:pPr>
            <a:r>
              <a:rPr lang="en-US" sz="4450" b="1" dirty="0">
                <a:solidFill>
                  <a:srgbClr val="9998FF"/>
                </a:solidFill>
                <a:latin typeface="Barlow Bold" pitchFamily="34" charset="0"/>
                <a:ea typeface="Barlow Bold" pitchFamily="34" charset="-122"/>
                <a:cs typeface="Barlow Bold" pitchFamily="34" charset="-120"/>
              </a:rPr>
              <a:t>Home Page Structure</a:t>
            </a:r>
            <a:endParaRPr lang="en-US" sz="4450" dirty="0"/>
          </a:p>
        </p:txBody>
      </p:sp>
      <p:sp>
        <p:nvSpPr>
          <p:cNvPr id="3" name="Text 1"/>
          <p:cNvSpPr/>
          <p:nvPr/>
        </p:nvSpPr>
        <p:spPr>
          <a:xfrm>
            <a:off x="758309" y="2453759"/>
            <a:ext cx="4785003" cy="570071"/>
          </a:xfrm>
          <a:prstGeom prst="rect">
            <a:avLst/>
          </a:prstGeom>
          <a:noFill/>
          <a:ln/>
        </p:spPr>
        <p:txBody>
          <a:bodyPr wrap="none" lIns="0" tIns="0" rIns="0" bIns="0" rtlCol="0" anchor="t"/>
          <a:lstStyle/>
          <a:p>
            <a:pPr marL="0" indent="0">
              <a:lnSpc>
                <a:spcPts val="4450"/>
              </a:lnSpc>
              <a:buNone/>
            </a:pPr>
            <a:r>
              <a:rPr lang="en-US" sz="3550" b="1" dirty="0">
                <a:solidFill>
                  <a:srgbClr val="9998FF"/>
                </a:solidFill>
                <a:latin typeface="Barlow Bold" pitchFamily="34" charset="0"/>
                <a:ea typeface="Barlow Bold" pitchFamily="34" charset="-122"/>
                <a:cs typeface="Barlow Bold" pitchFamily="34" charset="-120"/>
              </a:rPr>
              <a:t>Home Page - index.html</a:t>
            </a:r>
            <a:endParaRPr lang="en-US" sz="3550" dirty="0"/>
          </a:p>
        </p:txBody>
      </p:sp>
      <p:sp>
        <p:nvSpPr>
          <p:cNvPr id="4" name="Text 2"/>
          <p:cNvSpPr/>
          <p:nvPr/>
        </p:nvSpPr>
        <p:spPr>
          <a:xfrm>
            <a:off x="758309" y="3240405"/>
            <a:ext cx="6292572" cy="2592504"/>
          </a:xfrm>
          <a:prstGeom prst="rect">
            <a:avLst/>
          </a:prstGeom>
          <a:noFill/>
          <a:ln/>
        </p:spPr>
        <p:txBody>
          <a:bodyPr wrap="square" lIns="0" tIns="0" rIns="0" bIns="0" rtlCol="0" anchor="t"/>
          <a:lstStyle/>
          <a:p>
            <a:pPr marL="285750" indent="-285750">
              <a:lnSpc>
                <a:spcPts val="2700"/>
              </a:lnSpc>
              <a:buFont typeface="Wingdings" panose="05000000000000000000" pitchFamily="2" charset="2"/>
              <a:buChar char="v"/>
            </a:pPr>
            <a:endParaRPr lang="en-US" sz="1700" dirty="0" smtClean="0">
              <a:solidFill>
                <a:srgbClr val="EEEFF5"/>
              </a:solidFill>
              <a:latin typeface="Montserrat" pitchFamily="34" charset="0"/>
              <a:ea typeface="Montserrat" pitchFamily="34" charset="-122"/>
              <a:cs typeface="Montserrat" pitchFamily="34" charset="-120"/>
            </a:endParaRPr>
          </a:p>
          <a:p>
            <a:pPr marL="285750" indent="-285750">
              <a:lnSpc>
                <a:spcPts val="2700"/>
              </a:lnSpc>
              <a:buFont typeface="Wingdings" panose="05000000000000000000" pitchFamily="2" charset="2"/>
              <a:buChar char="v"/>
            </a:pPr>
            <a:r>
              <a:rPr lang="en-US" sz="1700" dirty="0" smtClean="0">
                <a:solidFill>
                  <a:srgbClr val="EEEFF5"/>
                </a:solidFill>
                <a:latin typeface="Montserrat" pitchFamily="34" charset="0"/>
                <a:ea typeface="Montserrat" pitchFamily="34" charset="-122"/>
                <a:cs typeface="Montserrat" pitchFamily="34" charset="-120"/>
              </a:rPr>
              <a:t>Hero section with a split layout and circular hero image.</a:t>
            </a:r>
          </a:p>
          <a:p>
            <a:pPr marL="285750" indent="-285750">
              <a:lnSpc>
                <a:spcPts val="2700"/>
              </a:lnSpc>
              <a:buFont typeface="Wingdings" panose="05000000000000000000" pitchFamily="2" charset="2"/>
              <a:buChar char="v"/>
            </a:pPr>
            <a:r>
              <a:rPr lang="en-US" sz="1700" dirty="0" smtClean="0">
                <a:solidFill>
                  <a:srgbClr val="EEEFF5"/>
                </a:solidFill>
                <a:latin typeface="Montserrat" pitchFamily="34" charset="0"/>
                <a:ea typeface="Montserrat" pitchFamily="34" charset="-122"/>
                <a:cs typeface="Montserrat" pitchFamily="34" charset="-120"/>
              </a:rPr>
              <a:t>Includes a main heading, subheading on cybersecurity, and mission paragraph.</a:t>
            </a:r>
          </a:p>
          <a:p>
            <a:pPr marL="285750" indent="-285750">
              <a:lnSpc>
                <a:spcPts val="2700"/>
              </a:lnSpc>
              <a:buFont typeface="Wingdings" panose="05000000000000000000" pitchFamily="2" charset="2"/>
              <a:buChar char="v"/>
            </a:pPr>
            <a:r>
              <a:rPr lang="en-US" sz="1700" dirty="0" smtClean="0">
                <a:solidFill>
                  <a:srgbClr val="EEEFF5"/>
                </a:solidFill>
                <a:latin typeface="Montserrat" pitchFamily="34" charset="0"/>
                <a:ea typeface="Montserrat" pitchFamily="34" charset="-122"/>
                <a:cs typeface="Montserrat" pitchFamily="34" charset="-120"/>
              </a:rPr>
              <a:t>Features social media icons and two CTAs: "Enroll" and "Contact." </a:t>
            </a:r>
          </a:p>
        </p:txBody>
      </p:sp>
      <p:sp>
        <p:nvSpPr>
          <p:cNvPr id="8" name="Rectangle 7"/>
          <p:cNvSpPr/>
          <p:nvPr/>
        </p:nvSpPr>
        <p:spPr>
          <a:xfrm>
            <a:off x="12801600" y="7747001"/>
            <a:ext cx="1772920" cy="395514"/>
          </a:xfrm>
          <a:prstGeom prst="rect">
            <a:avLst/>
          </a:prstGeom>
          <a:solidFill>
            <a:srgbClr val="282C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p:cNvPicPr/>
          <p:nvPr/>
        </p:nvPicPr>
        <p:blipFill>
          <a:blip r:embed="rId3"/>
          <a:stretch>
            <a:fillRect/>
          </a:stretch>
        </p:blipFill>
        <p:spPr>
          <a:xfrm>
            <a:off x="7188200" y="584200"/>
            <a:ext cx="7162800" cy="6667500"/>
          </a:xfrm>
          <a:prstGeom prst="rect">
            <a:avLst/>
          </a:prstGeom>
        </p:spPr>
      </p:pic>
    </p:spTree>
    <p:extLst>
      <p:ext uri="{BB962C8B-B14F-4D97-AF65-F5344CB8AC3E}">
        <p14:creationId xmlns:p14="http://schemas.microsoft.com/office/powerpoint/2010/main" val="213998872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58309" y="1199555"/>
            <a:ext cx="5701546" cy="712708"/>
          </a:xfrm>
          <a:prstGeom prst="rect">
            <a:avLst/>
          </a:prstGeom>
          <a:noFill/>
          <a:ln/>
        </p:spPr>
        <p:txBody>
          <a:bodyPr wrap="none" lIns="0" tIns="0" rIns="0" bIns="0" rtlCol="0" anchor="t"/>
          <a:lstStyle/>
          <a:p>
            <a:pPr>
              <a:lnSpc>
                <a:spcPts val="5600"/>
              </a:lnSpc>
            </a:pPr>
            <a:r>
              <a:rPr lang="en-US" sz="4000" b="1" dirty="0" smtClean="0">
                <a:solidFill>
                  <a:srgbClr val="9998FF"/>
                </a:solidFill>
                <a:latin typeface="Barlow Bold" pitchFamily="34" charset="0"/>
                <a:ea typeface="Barlow Bold" pitchFamily="34" charset="-122"/>
                <a:cs typeface="Barlow Bold" pitchFamily="34" charset="-120"/>
              </a:rPr>
              <a:t>About Page</a:t>
            </a:r>
            <a:endParaRPr lang="en-US" sz="4000" dirty="0"/>
          </a:p>
        </p:txBody>
      </p:sp>
      <p:sp>
        <p:nvSpPr>
          <p:cNvPr id="3" name="Text 1"/>
          <p:cNvSpPr/>
          <p:nvPr/>
        </p:nvSpPr>
        <p:spPr>
          <a:xfrm>
            <a:off x="758309" y="2453759"/>
            <a:ext cx="4785003" cy="570071"/>
          </a:xfrm>
          <a:prstGeom prst="rect">
            <a:avLst/>
          </a:prstGeom>
          <a:noFill/>
          <a:ln/>
        </p:spPr>
        <p:txBody>
          <a:bodyPr wrap="none" lIns="0" tIns="0" rIns="0" bIns="0" rtlCol="0" anchor="t"/>
          <a:lstStyle/>
          <a:p>
            <a:pPr>
              <a:lnSpc>
                <a:spcPts val="4450"/>
              </a:lnSpc>
            </a:pPr>
            <a:r>
              <a:rPr lang="en-US" sz="2400" b="1" dirty="0" smtClean="0">
                <a:solidFill>
                  <a:srgbClr val="9998FF"/>
                </a:solidFill>
                <a:latin typeface="Barlow Bold" pitchFamily="34" charset="0"/>
                <a:ea typeface="Barlow Bold" pitchFamily="34" charset="-122"/>
                <a:cs typeface="Barlow Bold" pitchFamily="34" charset="-120"/>
              </a:rPr>
              <a:t>About Page - about.html</a:t>
            </a:r>
            <a:endParaRPr lang="en-US" sz="2400" dirty="0"/>
          </a:p>
        </p:txBody>
      </p:sp>
      <p:sp>
        <p:nvSpPr>
          <p:cNvPr id="8" name="Rectangle 7"/>
          <p:cNvSpPr/>
          <p:nvPr/>
        </p:nvSpPr>
        <p:spPr>
          <a:xfrm>
            <a:off x="12801600" y="7747001"/>
            <a:ext cx="1772920" cy="395514"/>
          </a:xfrm>
          <a:prstGeom prst="rect">
            <a:avLst/>
          </a:prstGeom>
          <a:solidFill>
            <a:srgbClr val="282C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758309" y="3225800"/>
            <a:ext cx="6292572" cy="2137124"/>
          </a:xfrm>
          <a:prstGeom prst="rect">
            <a:avLst/>
          </a:prstGeom>
        </p:spPr>
        <p:txBody>
          <a:bodyPr wrap="square">
            <a:spAutoFit/>
          </a:bodyPr>
          <a:lstStyle/>
          <a:p>
            <a:pPr marL="285750" lvl="0" indent="-285750" fontAlgn="base">
              <a:lnSpc>
                <a:spcPts val="2700"/>
              </a:lnSpc>
              <a:spcBef>
                <a:spcPct val="0"/>
              </a:spcBef>
              <a:spcAft>
                <a:spcPct val="0"/>
              </a:spcAft>
              <a:buFont typeface="Wingdings" panose="05000000000000000000" pitchFamily="2" charset="2"/>
              <a:buChar char="v"/>
            </a:pPr>
            <a:r>
              <a:rPr lang="en-US" altLang="en-US" sz="1700" dirty="0" smtClean="0">
                <a:solidFill>
                  <a:srgbClr val="EEEFF5"/>
                </a:solidFill>
                <a:latin typeface="Montserrat" pitchFamily="34" charset="0"/>
                <a:ea typeface="Montserrat" pitchFamily="34" charset="-122"/>
                <a:cs typeface="Montserrat" pitchFamily="34" charset="-120"/>
              </a:rPr>
              <a:t>About Page - </a:t>
            </a:r>
            <a:r>
              <a:rPr lang="en-US" altLang="en-US" sz="1700" dirty="0" err="1" smtClean="0">
                <a:solidFill>
                  <a:srgbClr val="EEEFF5"/>
                </a:solidFill>
                <a:latin typeface="Montserrat" pitchFamily="34" charset="0"/>
                <a:ea typeface="Montserrat" pitchFamily="34" charset="-122"/>
                <a:cs typeface="Montserrat" pitchFamily="34" charset="-120"/>
              </a:rPr>
              <a:t>about.htmlThe</a:t>
            </a:r>
            <a:r>
              <a:rPr lang="en-US" altLang="en-US" sz="1700" dirty="0" smtClean="0">
                <a:solidFill>
                  <a:srgbClr val="EEEFF5"/>
                </a:solidFill>
                <a:latin typeface="Montserrat" pitchFamily="34" charset="0"/>
                <a:ea typeface="Montserrat" pitchFamily="34" charset="-122"/>
                <a:cs typeface="Montserrat" pitchFamily="34" charset="-120"/>
              </a:rPr>
              <a:t> "Who We Are" section </a:t>
            </a:r>
            <a:r>
              <a:rPr lang="en-US" altLang="en-US" sz="1700" dirty="0" err="1" smtClean="0">
                <a:solidFill>
                  <a:srgbClr val="EEEFF5"/>
                </a:solidFill>
                <a:latin typeface="Montserrat" pitchFamily="34" charset="0"/>
                <a:ea typeface="Montserrat" pitchFamily="34" charset="-122"/>
                <a:cs typeface="Montserrat" pitchFamily="34" charset="-120"/>
              </a:rPr>
              <a:t>presents:Main</a:t>
            </a:r>
            <a:r>
              <a:rPr lang="en-US" altLang="en-US" sz="1700" dirty="0" smtClean="0">
                <a:solidFill>
                  <a:srgbClr val="EEEFF5"/>
                </a:solidFill>
                <a:latin typeface="Montserrat" pitchFamily="34" charset="0"/>
                <a:ea typeface="Montserrat" pitchFamily="34" charset="-122"/>
                <a:cs typeface="Montserrat" pitchFamily="34" charset="-120"/>
              </a:rPr>
              <a:t> </a:t>
            </a:r>
          </a:p>
          <a:p>
            <a:pPr marL="285750" lvl="0" indent="-285750" fontAlgn="base">
              <a:lnSpc>
                <a:spcPts val="2700"/>
              </a:lnSpc>
              <a:spcBef>
                <a:spcPct val="0"/>
              </a:spcBef>
              <a:spcAft>
                <a:spcPct val="0"/>
              </a:spcAft>
              <a:buFont typeface="Wingdings" panose="05000000000000000000" pitchFamily="2" charset="2"/>
              <a:buChar char="v"/>
            </a:pPr>
            <a:r>
              <a:rPr lang="en-US" altLang="en-US" sz="1700" dirty="0" err="1" smtClean="0">
                <a:solidFill>
                  <a:srgbClr val="EEEFF5"/>
                </a:solidFill>
                <a:latin typeface="Montserrat" pitchFamily="34" charset="0"/>
                <a:ea typeface="Montserrat" pitchFamily="34" charset="-122"/>
                <a:cs typeface="Montserrat" pitchFamily="34" charset="-120"/>
              </a:rPr>
              <a:t>HeadingMission</a:t>
            </a:r>
            <a:r>
              <a:rPr lang="en-US" altLang="en-US" sz="1700" dirty="0" smtClean="0">
                <a:solidFill>
                  <a:srgbClr val="EEEFF5"/>
                </a:solidFill>
                <a:latin typeface="Montserrat" pitchFamily="34" charset="0"/>
                <a:ea typeface="Montserrat" pitchFamily="34" charset="-122"/>
                <a:cs typeface="Montserrat" pitchFamily="34" charset="-120"/>
              </a:rPr>
              <a:t> and Vision statements</a:t>
            </a:r>
          </a:p>
          <a:p>
            <a:pPr marL="285750" lvl="0" indent="-285750" fontAlgn="base">
              <a:lnSpc>
                <a:spcPts val="2700"/>
              </a:lnSpc>
              <a:spcBef>
                <a:spcPct val="0"/>
              </a:spcBef>
              <a:spcAft>
                <a:spcPct val="0"/>
              </a:spcAft>
              <a:buFont typeface="Wingdings" panose="05000000000000000000" pitchFamily="2" charset="2"/>
              <a:buChar char="v"/>
            </a:pPr>
            <a:r>
              <a:rPr lang="en-US" altLang="en-US" sz="1700" dirty="0" smtClean="0">
                <a:solidFill>
                  <a:srgbClr val="EEEFF5"/>
                </a:solidFill>
                <a:latin typeface="Montserrat" pitchFamily="34" charset="0"/>
                <a:ea typeface="Montserrat" pitchFamily="34" charset="-122"/>
                <a:cs typeface="Montserrat" pitchFamily="34" charset="-120"/>
              </a:rPr>
              <a:t>Core values and organization description Emphasizes the mission to inspire, educate, and empower individuals in cybersecurity.</a:t>
            </a:r>
            <a:endParaRPr lang="en-US" sz="1700" dirty="0">
              <a:solidFill>
                <a:srgbClr val="EEEFF5"/>
              </a:solidFill>
              <a:latin typeface="Montserrat" pitchFamily="34" charset="0"/>
              <a:ea typeface="Montserrat" pitchFamily="34" charset="-122"/>
              <a:cs typeface="Montserrat" pitchFamily="34" charset="-120"/>
            </a:endParaRPr>
          </a:p>
        </p:txBody>
      </p:sp>
      <p:pic>
        <p:nvPicPr>
          <p:cNvPr id="13" name="Picture 12"/>
          <p:cNvPicPr/>
          <p:nvPr/>
        </p:nvPicPr>
        <p:blipFill>
          <a:blip r:embed="rId3"/>
          <a:stretch>
            <a:fillRect/>
          </a:stretch>
        </p:blipFill>
        <p:spPr>
          <a:xfrm>
            <a:off x="7050881" y="508000"/>
            <a:ext cx="7122319" cy="6997699"/>
          </a:xfrm>
          <a:prstGeom prst="rect">
            <a:avLst/>
          </a:prstGeom>
        </p:spPr>
      </p:pic>
    </p:spTree>
    <p:extLst>
      <p:ext uri="{BB962C8B-B14F-4D97-AF65-F5344CB8AC3E}">
        <p14:creationId xmlns:p14="http://schemas.microsoft.com/office/powerpoint/2010/main" val="178824387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58309" y="1199555"/>
            <a:ext cx="5701546" cy="712708"/>
          </a:xfrm>
          <a:prstGeom prst="rect">
            <a:avLst/>
          </a:prstGeom>
          <a:noFill/>
          <a:ln/>
        </p:spPr>
        <p:txBody>
          <a:bodyPr wrap="none" lIns="0" tIns="0" rIns="0" bIns="0" rtlCol="0" anchor="t"/>
          <a:lstStyle/>
          <a:p>
            <a:pPr>
              <a:lnSpc>
                <a:spcPts val="5600"/>
              </a:lnSpc>
            </a:pPr>
            <a:r>
              <a:rPr lang="en-US" sz="4000" b="1" dirty="0" smtClean="0">
                <a:solidFill>
                  <a:srgbClr val="9998FF"/>
                </a:solidFill>
                <a:latin typeface="Barlow Bold" pitchFamily="34" charset="0"/>
                <a:ea typeface="Barlow Bold" pitchFamily="34" charset="-122"/>
                <a:cs typeface="Barlow Bold" pitchFamily="34" charset="-120"/>
              </a:rPr>
              <a:t>Programs Page</a:t>
            </a:r>
            <a:endParaRPr lang="en-US" sz="4000" dirty="0"/>
          </a:p>
        </p:txBody>
      </p:sp>
      <p:sp>
        <p:nvSpPr>
          <p:cNvPr id="3" name="Text 1"/>
          <p:cNvSpPr/>
          <p:nvPr/>
        </p:nvSpPr>
        <p:spPr>
          <a:xfrm>
            <a:off x="758309" y="2453759"/>
            <a:ext cx="4785003" cy="570071"/>
          </a:xfrm>
          <a:prstGeom prst="rect">
            <a:avLst/>
          </a:prstGeom>
          <a:noFill/>
          <a:ln/>
        </p:spPr>
        <p:txBody>
          <a:bodyPr wrap="none" lIns="0" tIns="0" rIns="0" bIns="0" rtlCol="0" anchor="t"/>
          <a:lstStyle/>
          <a:p>
            <a:pPr>
              <a:lnSpc>
                <a:spcPts val="4450"/>
              </a:lnSpc>
            </a:pPr>
            <a:r>
              <a:rPr lang="en-US" sz="2400" b="1" dirty="0" smtClean="0">
                <a:solidFill>
                  <a:srgbClr val="9998FF"/>
                </a:solidFill>
                <a:latin typeface="Barlow Bold" pitchFamily="34" charset="0"/>
                <a:ea typeface="Barlow Bold" pitchFamily="34" charset="-122"/>
                <a:cs typeface="Barlow Bold" pitchFamily="34" charset="-120"/>
              </a:rPr>
              <a:t>Programs Page - programs.html</a:t>
            </a:r>
            <a:endParaRPr lang="en-US" sz="2400" dirty="0"/>
          </a:p>
        </p:txBody>
      </p:sp>
      <p:sp>
        <p:nvSpPr>
          <p:cNvPr id="8" name="Rectangle 7"/>
          <p:cNvSpPr/>
          <p:nvPr/>
        </p:nvSpPr>
        <p:spPr>
          <a:xfrm>
            <a:off x="12801600" y="7747001"/>
            <a:ext cx="1772920" cy="395514"/>
          </a:xfrm>
          <a:prstGeom prst="rect">
            <a:avLst/>
          </a:prstGeom>
          <a:solidFill>
            <a:srgbClr val="282C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758309" y="3225800"/>
            <a:ext cx="6292572" cy="2516073"/>
          </a:xfrm>
          <a:prstGeom prst="rect">
            <a:avLst/>
          </a:prstGeom>
        </p:spPr>
        <p:txBody>
          <a:bodyPr wrap="square">
            <a:spAutoFit/>
          </a:bodyPr>
          <a:lstStyle/>
          <a:p>
            <a:pPr marL="285750" lvl="0" indent="-285750" fontAlgn="base">
              <a:lnSpc>
                <a:spcPts val="2700"/>
              </a:lnSpc>
              <a:spcBef>
                <a:spcPct val="0"/>
              </a:spcBef>
              <a:spcAft>
                <a:spcPct val="0"/>
              </a:spcAft>
              <a:buFont typeface="Wingdings" panose="05000000000000000000" pitchFamily="2" charset="2"/>
              <a:buChar char="v"/>
            </a:pPr>
            <a:r>
              <a:rPr lang="en-US" sz="1700" dirty="0" smtClean="0">
                <a:solidFill>
                  <a:srgbClr val="EEEFF5"/>
                </a:solidFill>
                <a:latin typeface="Montserrat" pitchFamily="34" charset="0"/>
                <a:ea typeface="Montserrat" pitchFamily="34" charset="-122"/>
                <a:cs typeface="Montserrat" pitchFamily="34" charset="-120"/>
              </a:rPr>
              <a:t>Showcases available programs and courses, featuring:</a:t>
            </a:r>
          </a:p>
          <a:p>
            <a:pPr marL="285750" lvl="0" indent="-285750" fontAlgn="base">
              <a:lnSpc>
                <a:spcPts val="2700"/>
              </a:lnSpc>
              <a:spcBef>
                <a:spcPct val="0"/>
              </a:spcBef>
              <a:spcAft>
                <a:spcPct val="0"/>
              </a:spcAft>
              <a:buFont typeface="Wingdings" panose="05000000000000000000" pitchFamily="2" charset="2"/>
              <a:buChar char="v"/>
            </a:pPr>
            <a:r>
              <a:rPr lang="en-US" sz="1700" dirty="0" smtClean="0">
                <a:solidFill>
                  <a:srgbClr val="EEEFF5"/>
                </a:solidFill>
                <a:latin typeface="Montserrat" pitchFamily="34" charset="0"/>
                <a:ea typeface="Montserrat" pitchFamily="34" charset="-122"/>
                <a:cs typeface="Montserrat" pitchFamily="34" charset="-120"/>
              </a:rPr>
              <a:t>Course listings with descriptions</a:t>
            </a:r>
          </a:p>
          <a:p>
            <a:pPr marL="285750" lvl="0" indent="-285750" fontAlgn="base">
              <a:lnSpc>
                <a:spcPts val="2700"/>
              </a:lnSpc>
              <a:spcBef>
                <a:spcPct val="0"/>
              </a:spcBef>
              <a:spcAft>
                <a:spcPct val="0"/>
              </a:spcAft>
              <a:buFont typeface="Wingdings" panose="05000000000000000000" pitchFamily="2" charset="2"/>
              <a:buChar char="v"/>
            </a:pPr>
            <a:r>
              <a:rPr lang="en-US" sz="1700" dirty="0" smtClean="0">
                <a:solidFill>
                  <a:srgbClr val="EEEFF5"/>
                </a:solidFill>
                <a:latin typeface="Montserrat" pitchFamily="34" charset="0"/>
                <a:ea typeface="Montserrat" pitchFamily="34" charset="-122"/>
                <a:cs typeface="Montserrat" pitchFamily="34" charset="-120"/>
              </a:rPr>
              <a:t>Details on training schedules and objectives</a:t>
            </a:r>
          </a:p>
          <a:p>
            <a:pPr marL="285750" lvl="0" indent="-285750" fontAlgn="base">
              <a:lnSpc>
                <a:spcPts val="2700"/>
              </a:lnSpc>
              <a:spcBef>
                <a:spcPct val="0"/>
              </a:spcBef>
              <a:spcAft>
                <a:spcPct val="0"/>
              </a:spcAft>
              <a:buFont typeface="Wingdings" panose="05000000000000000000" pitchFamily="2" charset="2"/>
              <a:buChar char="v"/>
            </a:pPr>
            <a:r>
              <a:rPr lang="en-US" sz="1700" dirty="0" smtClean="0">
                <a:solidFill>
                  <a:srgbClr val="EEEFF5"/>
                </a:solidFill>
                <a:latin typeface="Montserrat" pitchFamily="34" charset="0"/>
                <a:ea typeface="Montserrat" pitchFamily="34" charset="-122"/>
                <a:cs typeface="Montserrat" pitchFamily="34" charset="-120"/>
              </a:rPr>
              <a:t>Offers a structured overview of opportunities for personal and professional growth.</a:t>
            </a:r>
          </a:p>
          <a:p>
            <a:pPr lvl="0" fontAlgn="base">
              <a:lnSpc>
                <a:spcPts val="2700"/>
              </a:lnSpc>
              <a:spcBef>
                <a:spcPct val="0"/>
              </a:spcBef>
              <a:spcAft>
                <a:spcPct val="0"/>
              </a:spcAft>
            </a:pPr>
            <a:endParaRPr lang="en-US" sz="1700" dirty="0">
              <a:solidFill>
                <a:srgbClr val="EEEFF5"/>
              </a:solidFill>
              <a:latin typeface="Montserrat" pitchFamily="34" charset="0"/>
              <a:ea typeface="Montserrat" pitchFamily="34" charset="-122"/>
              <a:cs typeface="Montserrat" pitchFamily="34" charset="-120"/>
            </a:endParaRPr>
          </a:p>
        </p:txBody>
      </p:sp>
      <p:pic>
        <p:nvPicPr>
          <p:cNvPr id="9" name="Picture 8"/>
          <p:cNvPicPr/>
          <p:nvPr/>
        </p:nvPicPr>
        <p:blipFill>
          <a:blip r:embed="rId3"/>
          <a:stretch>
            <a:fillRect/>
          </a:stretch>
        </p:blipFill>
        <p:spPr>
          <a:xfrm>
            <a:off x="6459854" y="533400"/>
            <a:ext cx="7751445" cy="6692900"/>
          </a:xfrm>
          <a:prstGeom prst="rect">
            <a:avLst/>
          </a:prstGeom>
        </p:spPr>
      </p:pic>
    </p:spTree>
    <p:extLst>
      <p:ext uri="{BB962C8B-B14F-4D97-AF65-F5344CB8AC3E}">
        <p14:creationId xmlns:p14="http://schemas.microsoft.com/office/powerpoint/2010/main" val="39224213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58309" y="1199555"/>
            <a:ext cx="5701546" cy="712708"/>
          </a:xfrm>
          <a:prstGeom prst="rect">
            <a:avLst/>
          </a:prstGeom>
          <a:noFill/>
          <a:ln/>
        </p:spPr>
        <p:txBody>
          <a:bodyPr wrap="none" lIns="0" tIns="0" rIns="0" bIns="0" rtlCol="0" anchor="t"/>
          <a:lstStyle/>
          <a:p>
            <a:pPr>
              <a:lnSpc>
                <a:spcPts val="5600"/>
              </a:lnSpc>
            </a:pPr>
            <a:r>
              <a:rPr lang="en-US" sz="4000" b="1" dirty="0" smtClean="0">
                <a:solidFill>
                  <a:srgbClr val="9998FF"/>
                </a:solidFill>
                <a:latin typeface="Barlow Bold" pitchFamily="34" charset="0"/>
                <a:ea typeface="Barlow Bold" pitchFamily="34" charset="-122"/>
                <a:cs typeface="Barlow Bold" pitchFamily="34" charset="-120"/>
              </a:rPr>
              <a:t>Stories Page</a:t>
            </a:r>
            <a:endParaRPr lang="en-US" sz="4000" dirty="0"/>
          </a:p>
        </p:txBody>
      </p:sp>
      <p:sp>
        <p:nvSpPr>
          <p:cNvPr id="3" name="Text 1"/>
          <p:cNvSpPr/>
          <p:nvPr/>
        </p:nvSpPr>
        <p:spPr>
          <a:xfrm>
            <a:off x="758309" y="2453759"/>
            <a:ext cx="4785003" cy="570071"/>
          </a:xfrm>
          <a:prstGeom prst="rect">
            <a:avLst/>
          </a:prstGeom>
          <a:noFill/>
          <a:ln/>
        </p:spPr>
        <p:txBody>
          <a:bodyPr wrap="none" lIns="0" tIns="0" rIns="0" bIns="0" rtlCol="0" anchor="t"/>
          <a:lstStyle/>
          <a:p>
            <a:pPr>
              <a:lnSpc>
                <a:spcPts val="4450"/>
              </a:lnSpc>
            </a:pPr>
            <a:r>
              <a:rPr lang="en-US" sz="2400" b="1" dirty="0" smtClean="0">
                <a:solidFill>
                  <a:srgbClr val="9998FF"/>
                </a:solidFill>
                <a:latin typeface="Barlow Bold" pitchFamily="34" charset="0"/>
                <a:ea typeface="Barlow Bold" pitchFamily="34" charset="-122"/>
                <a:cs typeface="Barlow Bold" pitchFamily="34" charset="-120"/>
              </a:rPr>
              <a:t>Stories Page - stories.html</a:t>
            </a:r>
            <a:endParaRPr lang="en-US" sz="2400" dirty="0"/>
          </a:p>
        </p:txBody>
      </p:sp>
      <p:sp>
        <p:nvSpPr>
          <p:cNvPr id="8" name="Rectangle 7"/>
          <p:cNvSpPr/>
          <p:nvPr/>
        </p:nvSpPr>
        <p:spPr>
          <a:xfrm>
            <a:off x="12801600" y="7747001"/>
            <a:ext cx="1772920" cy="395514"/>
          </a:xfrm>
          <a:prstGeom prst="rect">
            <a:avLst/>
          </a:prstGeom>
          <a:solidFill>
            <a:srgbClr val="282C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758309" y="3225800"/>
            <a:ext cx="6292572" cy="2862322"/>
          </a:xfrm>
          <a:prstGeom prst="rect">
            <a:avLst/>
          </a:prstGeom>
        </p:spPr>
        <p:txBody>
          <a:bodyPr wrap="square">
            <a:spAutoFit/>
          </a:bodyPr>
          <a:lstStyle/>
          <a:p>
            <a:pPr marL="285750" lvl="0" indent="-285750" fontAlgn="base">
              <a:lnSpc>
                <a:spcPts val="2700"/>
              </a:lnSpc>
              <a:spcBef>
                <a:spcPct val="0"/>
              </a:spcBef>
              <a:spcAft>
                <a:spcPct val="0"/>
              </a:spcAft>
              <a:buFont typeface="Wingdings" panose="05000000000000000000" pitchFamily="2" charset="2"/>
              <a:buChar char="v"/>
            </a:pPr>
            <a:r>
              <a:rPr lang="en-US" sz="1700" dirty="0" smtClean="0">
                <a:solidFill>
                  <a:srgbClr val="EEEFF5"/>
                </a:solidFill>
                <a:latin typeface="Montserrat" pitchFamily="34" charset="0"/>
                <a:ea typeface="Montserrat" pitchFamily="34" charset="-122"/>
                <a:cs typeface="Montserrat" pitchFamily="34" charset="-120"/>
              </a:rPr>
              <a:t>Features inspiring success stories:</a:t>
            </a:r>
          </a:p>
          <a:p>
            <a:pPr lvl="0" fontAlgn="base">
              <a:lnSpc>
                <a:spcPts val="2700"/>
              </a:lnSpc>
              <a:spcBef>
                <a:spcPct val="0"/>
              </a:spcBef>
              <a:spcAft>
                <a:spcPct val="0"/>
              </a:spcAft>
            </a:pPr>
            <a:r>
              <a:rPr lang="en-US" sz="1700" dirty="0" smtClean="0">
                <a:solidFill>
                  <a:srgbClr val="EEEFF5"/>
                </a:solidFill>
                <a:latin typeface="Montserrat" pitchFamily="34" charset="0"/>
                <a:ea typeface="Montserrat" pitchFamily="34" charset="-122"/>
                <a:cs typeface="Montserrat" pitchFamily="34" charset="-120"/>
              </a:rPr>
              <a:t>	Student testimonials sharing their journey</a:t>
            </a:r>
          </a:p>
          <a:p>
            <a:pPr lvl="0" fontAlgn="base">
              <a:lnSpc>
                <a:spcPts val="2700"/>
              </a:lnSpc>
              <a:spcBef>
                <a:spcPct val="0"/>
              </a:spcBef>
              <a:spcAft>
                <a:spcPct val="0"/>
              </a:spcAft>
            </a:pPr>
            <a:r>
              <a:rPr lang="en-US" sz="1700" dirty="0" smtClean="0">
                <a:solidFill>
                  <a:srgbClr val="EEEFF5"/>
                </a:solidFill>
                <a:latin typeface="Montserrat" pitchFamily="34" charset="0"/>
                <a:ea typeface="Montserrat" pitchFamily="34" charset="-122"/>
                <a:cs typeface="Montserrat" pitchFamily="34" charset="-120"/>
              </a:rPr>
              <a:t>	Achievements and highlights</a:t>
            </a:r>
          </a:p>
          <a:p>
            <a:pPr marL="285750" lvl="0" indent="-285750" fontAlgn="base">
              <a:lnSpc>
                <a:spcPts val="2700"/>
              </a:lnSpc>
              <a:spcBef>
                <a:spcPct val="0"/>
              </a:spcBef>
              <a:spcAft>
                <a:spcPct val="0"/>
              </a:spcAft>
              <a:buFont typeface="Wingdings" panose="05000000000000000000" pitchFamily="2" charset="2"/>
              <a:buChar char="v"/>
            </a:pPr>
            <a:r>
              <a:rPr lang="en-US" sz="1700" dirty="0" smtClean="0">
                <a:solidFill>
                  <a:srgbClr val="EEEFF5"/>
                </a:solidFill>
                <a:latin typeface="Montserrat" pitchFamily="34" charset="0"/>
                <a:ea typeface="Montserrat" pitchFamily="34" charset="-122"/>
                <a:cs typeface="Montserrat" pitchFamily="34" charset="-120"/>
              </a:rPr>
              <a:t>Real-life impact stories showcasing program 	effectiveness</a:t>
            </a:r>
          </a:p>
          <a:p>
            <a:pPr marL="285750" lvl="0" indent="-285750" fontAlgn="base">
              <a:lnSpc>
                <a:spcPts val="2700"/>
              </a:lnSpc>
              <a:spcBef>
                <a:spcPct val="0"/>
              </a:spcBef>
              <a:spcAft>
                <a:spcPct val="0"/>
              </a:spcAft>
              <a:buFont typeface="Wingdings" panose="05000000000000000000" pitchFamily="2" charset="2"/>
              <a:buChar char="v"/>
            </a:pPr>
            <a:r>
              <a:rPr lang="en-US" sz="1700" dirty="0" smtClean="0">
                <a:solidFill>
                  <a:srgbClr val="EEEFF5"/>
                </a:solidFill>
                <a:latin typeface="Montserrat" pitchFamily="34" charset="0"/>
                <a:ea typeface="Montserrat" pitchFamily="34" charset="-122"/>
                <a:cs typeface="Montserrat" pitchFamily="34" charset="-120"/>
              </a:rPr>
              <a:t>Designed to build trust and motivate new participants</a:t>
            </a:r>
          </a:p>
          <a:p>
            <a:pPr marL="285750" lvl="0" indent="-285750" fontAlgn="base">
              <a:lnSpc>
                <a:spcPts val="2700"/>
              </a:lnSpc>
              <a:spcBef>
                <a:spcPct val="0"/>
              </a:spcBef>
              <a:spcAft>
                <a:spcPct val="0"/>
              </a:spcAft>
              <a:buFont typeface="Wingdings" panose="05000000000000000000" pitchFamily="2" charset="2"/>
              <a:buChar char="v"/>
            </a:pPr>
            <a:endParaRPr lang="en-US" sz="1700" dirty="0">
              <a:solidFill>
                <a:srgbClr val="EEEFF5"/>
              </a:solidFill>
              <a:latin typeface="Montserrat" pitchFamily="34" charset="0"/>
              <a:ea typeface="Montserrat" pitchFamily="34" charset="-122"/>
              <a:cs typeface="Montserrat" pitchFamily="34" charset="-120"/>
            </a:endParaRPr>
          </a:p>
        </p:txBody>
      </p:sp>
      <p:pic>
        <p:nvPicPr>
          <p:cNvPr id="9" name="Picture 8"/>
          <p:cNvPicPr/>
          <p:nvPr/>
        </p:nvPicPr>
        <p:blipFill>
          <a:blip r:embed="rId3"/>
          <a:stretch>
            <a:fillRect/>
          </a:stretch>
        </p:blipFill>
        <p:spPr>
          <a:xfrm>
            <a:off x="6459854" y="596900"/>
            <a:ext cx="7751445" cy="6222999"/>
          </a:xfrm>
          <a:prstGeom prst="rect">
            <a:avLst/>
          </a:prstGeom>
        </p:spPr>
      </p:pic>
    </p:spTree>
    <p:extLst>
      <p:ext uri="{BB962C8B-B14F-4D97-AF65-F5344CB8AC3E}">
        <p14:creationId xmlns:p14="http://schemas.microsoft.com/office/powerpoint/2010/main" val="102314068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58309" y="1199555"/>
            <a:ext cx="5701546" cy="712708"/>
          </a:xfrm>
          <a:prstGeom prst="rect">
            <a:avLst/>
          </a:prstGeom>
          <a:noFill/>
          <a:ln/>
        </p:spPr>
        <p:txBody>
          <a:bodyPr wrap="none" lIns="0" tIns="0" rIns="0" bIns="0" rtlCol="0" anchor="t"/>
          <a:lstStyle/>
          <a:p>
            <a:pPr>
              <a:lnSpc>
                <a:spcPts val="5600"/>
              </a:lnSpc>
            </a:pPr>
            <a:r>
              <a:rPr lang="en-US" sz="4000" b="1" dirty="0" smtClean="0">
                <a:solidFill>
                  <a:srgbClr val="9998FF"/>
                </a:solidFill>
                <a:latin typeface="Barlow Bold" pitchFamily="34" charset="0"/>
                <a:ea typeface="Barlow Bold" pitchFamily="34" charset="-122"/>
                <a:cs typeface="Barlow Bold" pitchFamily="34" charset="-120"/>
              </a:rPr>
              <a:t>Mentors Page</a:t>
            </a:r>
            <a:endParaRPr lang="en-US" sz="4000" dirty="0"/>
          </a:p>
        </p:txBody>
      </p:sp>
      <p:sp>
        <p:nvSpPr>
          <p:cNvPr id="3" name="Text 1"/>
          <p:cNvSpPr/>
          <p:nvPr/>
        </p:nvSpPr>
        <p:spPr>
          <a:xfrm>
            <a:off x="758309" y="2453759"/>
            <a:ext cx="4785003" cy="570071"/>
          </a:xfrm>
          <a:prstGeom prst="rect">
            <a:avLst/>
          </a:prstGeom>
          <a:noFill/>
          <a:ln/>
        </p:spPr>
        <p:txBody>
          <a:bodyPr wrap="none" lIns="0" tIns="0" rIns="0" bIns="0" rtlCol="0" anchor="t"/>
          <a:lstStyle/>
          <a:p>
            <a:pPr>
              <a:lnSpc>
                <a:spcPts val="4450"/>
              </a:lnSpc>
            </a:pPr>
            <a:r>
              <a:rPr lang="en-US" sz="2400" b="1" dirty="0" smtClean="0">
                <a:solidFill>
                  <a:srgbClr val="9998FF"/>
                </a:solidFill>
                <a:latin typeface="Barlow Bold" pitchFamily="34" charset="0"/>
                <a:ea typeface="Barlow Bold" pitchFamily="34" charset="-122"/>
                <a:cs typeface="Barlow Bold" pitchFamily="34" charset="-120"/>
              </a:rPr>
              <a:t>Mentors Page - mentors.html</a:t>
            </a:r>
            <a:endParaRPr lang="en-US" sz="2400" dirty="0"/>
          </a:p>
        </p:txBody>
      </p:sp>
      <p:sp>
        <p:nvSpPr>
          <p:cNvPr id="8" name="Rectangle 7"/>
          <p:cNvSpPr/>
          <p:nvPr/>
        </p:nvSpPr>
        <p:spPr>
          <a:xfrm>
            <a:off x="12801600" y="7747001"/>
            <a:ext cx="1772920" cy="395514"/>
          </a:xfrm>
          <a:prstGeom prst="rect">
            <a:avLst/>
          </a:prstGeom>
          <a:solidFill>
            <a:srgbClr val="282C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758309" y="3225800"/>
            <a:ext cx="6292572" cy="2169825"/>
          </a:xfrm>
          <a:prstGeom prst="rect">
            <a:avLst/>
          </a:prstGeom>
        </p:spPr>
        <p:txBody>
          <a:bodyPr wrap="square">
            <a:spAutoFit/>
          </a:bodyPr>
          <a:lstStyle/>
          <a:p>
            <a:pPr marL="285750" lvl="0" indent="-285750" fontAlgn="base">
              <a:lnSpc>
                <a:spcPts val="2700"/>
              </a:lnSpc>
              <a:spcBef>
                <a:spcPct val="0"/>
              </a:spcBef>
              <a:spcAft>
                <a:spcPct val="0"/>
              </a:spcAft>
              <a:buFont typeface="Wingdings" panose="05000000000000000000" pitchFamily="2" charset="2"/>
              <a:buChar char="v"/>
            </a:pPr>
            <a:r>
              <a:rPr lang="en-US" altLang="en-US" sz="1700" dirty="0" smtClean="0">
                <a:solidFill>
                  <a:srgbClr val="EEEFF5"/>
                </a:solidFill>
                <a:latin typeface="Montserrat" pitchFamily="34" charset="0"/>
                <a:ea typeface="Montserrat" pitchFamily="34" charset="-122"/>
                <a:cs typeface="Montserrat" pitchFamily="34" charset="-120"/>
              </a:rPr>
              <a:t>Dedicated to showcasing mentor profiles:</a:t>
            </a:r>
          </a:p>
          <a:p>
            <a:pPr marL="285750" lvl="0" indent="-285750" fontAlgn="base">
              <a:lnSpc>
                <a:spcPts val="2700"/>
              </a:lnSpc>
              <a:spcBef>
                <a:spcPct val="0"/>
              </a:spcBef>
              <a:spcAft>
                <a:spcPct val="0"/>
              </a:spcAft>
              <a:buFont typeface="Wingdings" panose="05000000000000000000" pitchFamily="2" charset="2"/>
              <a:buChar char="v"/>
            </a:pPr>
            <a:r>
              <a:rPr lang="en-US" altLang="en-US" sz="1700" dirty="0" smtClean="0">
                <a:solidFill>
                  <a:srgbClr val="EEEFF5"/>
                </a:solidFill>
                <a:latin typeface="Montserrat" pitchFamily="34" charset="0"/>
                <a:ea typeface="Montserrat" pitchFamily="34" charset="-122"/>
                <a:cs typeface="Montserrat" pitchFamily="34" charset="-120"/>
              </a:rPr>
              <a:t>Information about their expertise</a:t>
            </a:r>
          </a:p>
          <a:p>
            <a:pPr marL="285750" lvl="0" indent="-285750" fontAlgn="base">
              <a:lnSpc>
                <a:spcPts val="2700"/>
              </a:lnSpc>
              <a:spcBef>
                <a:spcPct val="0"/>
              </a:spcBef>
              <a:spcAft>
                <a:spcPct val="0"/>
              </a:spcAft>
              <a:buFont typeface="Wingdings" panose="05000000000000000000" pitchFamily="2" charset="2"/>
              <a:buChar char="v"/>
            </a:pPr>
            <a:r>
              <a:rPr lang="en-US" altLang="en-US" sz="1700" dirty="0" smtClean="0">
                <a:solidFill>
                  <a:srgbClr val="EEEFF5"/>
                </a:solidFill>
                <a:latin typeface="Montserrat" pitchFamily="34" charset="0"/>
                <a:ea typeface="Montserrat" pitchFamily="34" charset="-122"/>
                <a:cs typeface="Montserrat" pitchFamily="34" charset="-120"/>
              </a:rPr>
              <a:t>Professional backgrounds</a:t>
            </a:r>
          </a:p>
          <a:p>
            <a:pPr marL="285750" lvl="0" indent="-285750" fontAlgn="base">
              <a:lnSpc>
                <a:spcPts val="2700"/>
              </a:lnSpc>
              <a:spcBef>
                <a:spcPct val="0"/>
              </a:spcBef>
              <a:spcAft>
                <a:spcPct val="0"/>
              </a:spcAft>
              <a:buFont typeface="Wingdings" panose="05000000000000000000" pitchFamily="2" charset="2"/>
              <a:buChar char="v"/>
            </a:pPr>
            <a:r>
              <a:rPr lang="en-US" altLang="en-US" sz="1700" dirty="0" smtClean="0">
                <a:solidFill>
                  <a:srgbClr val="EEEFF5"/>
                </a:solidFill>
                <a:latin typeface="Montserrat" pitchFamily="34" charset="0"/>
                <a:ea typeface="Montserrat" pitchFamily="34" charset="-122"/>
                <a:cs typeface="Montserrat" pitchFamily="34" charset="-120"/>
              </a:rPr>
              <a:t>Areas of contribution and mentorship approach</a:t>
            </a:r>
          </a:p>
          <a:p>
            <a:pPr marL="285750" lvl="0" indent="-285750" fontAlgn="base">
              <a:lnSpc>
                <a:spcPts val="2700"/>
              </a:lnSpc>
              <a:spcBef>
                <a:spcPct val="0"/>
              </a:spcBef>
              <a:spcAft>
                <a:spcPct val="0"/>
              </a:spcAft>
              <a:buFont typeface="Wingdings" panose="05000000000000000000" pitchFamily="2" charset="2"/>
              <a:buChar char="v"/>
            </a:pPr>
            <a:r>
              <a:rPr lang="en-US" altLang="en-US" sz="1700" dirty="0" smtClean="0">
                <a:solidFill>
                  <a:srgbClr val="EEEFF5"/>
                </a:solidFill>
                <a:latin typeface="Montserrat" pitchFamily="34" charset="0"/>
                <a:ea typeface="Montserrat" pitchFamily="34" charset="-122"/>
                <a:cs typeface="Montserrat" pitchFamily="34" charset="-120"/>
              </a:rPr>
              <a:t>Highlights the strength and credibility of the teaching team.</a:t>
            </a:r>
          </a:p>
        </p:txBody>
      </p:sp>
      <p:pic>
        <p:nvPicPr>
          <p:cNvPr id="9" name="Picture 8"/>
          <p:cNvPicPr/>
          <p:nvPr/>
        </p:nvPicPr>
        <p:blipFill>
          <a:blip r:embed="rId3" cstate="print">
            <a:extLst>
              <a:ext uri="{28A0092B-C50C-407E-A947-70E740481C1C}">
                <a14:useLocalDpi xmlns:a14="http://schemas.microsoft.com/office/drawing/2010/main" val="0"/>
              </a:ext>
            </a:extLst>
          </a:blip>
          <a:stretch>
            <a:fillRect/>
          </a:stretch>
        </p:blipFill>
        <p:spPr>
          <a:xfrm>
            <a:off x="6459854" y="558800"/>
            <a:ext cx="7865745" cy="6654800"/>
          </a:xfrm>
          <a:prstGeom prst="rect">
            <a:avLst/>
          </a:prstGeom>
        </p:spPr>
      </p:pic>
    </p:spTree>
    <p:extLst>
      <p:ext uri="{BB962C8B-B14F-4D97-AF65-F5344CB8AC3E}">
        <p14:creationId xmlns:p14="http://schemas.microsoft.com/office/powerpoint/2010/main" val="157697058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58309" y="1199555"/>
            <a:ext cx="5701546" cy="712708"/>
          </a:xfrm>
          <a:prstGeom prst="rect">
            <a:avLst/>
          </a:prstGeom>
          <a:noFill/>
          <a:ln/>
        </p:spPr>
        <p:txBody>
          <a:bodyPr wrap="none" lIns="0" tIns="0" rIns="0" bIns="0" rtlCol="0" anchor="t"/>
          <a:lstStyle/>
          <a:p>
            <a:pPr>
              <a:lnSpc>
                <a:spcPts val="5600"/>
              </a:lnSpc>
            </a:pPr>
            <a:r>
              <a:rPr lang="en-US" sz="4000" b="1" dirty="0" smtClean="0">
                <a:solidFill>
                  <a:srgbClr val="9998FF"/>
                </a:solidFill>
                <a:latin typeface="Barlow Bold" pitchFamily="34" charset="0"/>
                <a:ea typeface="Barlow Bold" pitchFamily="34" charset="-122"/>
                <a:cs typeface="Barlow Bold" pitchFamily="34" charset="-120"/>
              </a:rPr>
              <a:t>Enrollment Page</a:t>
            </a:r>
            <a:endParaRPr lang="en-US" sz="4000" dirty="0"/>
          </a:p>
        </p:txBody>
      </p:sp>
      <p:sp>
        <p:nvSpPr>
          <p:cNvPr id="3" name="Text 1"/>
          <p:cNvSpPr/>
          <p:nvPr/>
        </p:nvSpPr>
        <p:spPr>
          <a:xfrm>
            <a:off x="758309" y="2453759"/>
            <a:ext cx="4785003" cy="570071"/>
          </a:xfrm>
          <a:prstGeom prst="rect">
            <a:avLst/>
          </a:prstGeom>
          <a:noFill/>
          <a:ln/>
        </p:spPr>
        <p:txBody>
          <a:bodyPr wrap="none" lIns="0" tIns="0" rIns="0" bIns="0" rtlCol="0" anchor="t"/>
          <a:lstStyle/>
          <a:p>
            <a:pPr>
              <a:lnSpc>
                <a:spcPts val="4450"/>
              </a:lnSpc>
            </a:pPr>
            <a:r>
              <a:rPr lang="en-US" sz="2400" b="1" dirty="0" smtClean="0">
                <a:solidFill>
                  <a:srgbClr val="9998FF"/>
                </a:solidFill>
                <a:latin typeface="Barlow Bold" pitchFamily="34" charset="0"/>
                <a:ea typeface="Barlow Bold" pitchFamily="34" charset="-122"/>
                <a:cs typeface="Barlow Bold" pitchFamily="34" charset="-120"/>
              </a:rPr>
              <a:t>Enrollment Page - enrollment.html</a:t>
            </a:r>
            <a:endParaRPr lang="en-US" sz="2400" dirty="0"/>
          </a:p>
        </p:txBody>
      </p:sp>
      <p:sp>
        <p:nvSpPr>
          <p:cNvPr id="8" name="Rectangle 7"/>
          <p:cNvSpPr/>
          <p:nvPr/>
        </p:nvSpPr>
        <p:spPr>
          <a:xfrm>
            <a:off x="12801600" y="7747001"/>
            <a:ext cx="1772920" cy="395514"/>
          </a:xfrm>
          <a:prstGeom prst="rect">
            <a:avLst/>
          </a:prstGeom>
          <a:solidFill>
            <a:srgbClr val="282C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758309" y="3225800"/>
            <a:ext cx="6292572" cy="1823576"/>
          </a:xfrm>
          <a:prstGeom prst="rect">
            <a:avLst/>
          </a:prstGeom>
        </p:spPr>
        <p:txBody>
          <a:bodyPr wrap="square">
            <a:spAutoFit/>
          </a:bodyPr>
          <a:lstStyle/>
          <a:p>
            <a:pPr marL="285750" lvl="0" indent="-285750" fontAlgn="base">
              <a:lnSpc>
                <a:spcPts val="2700"/>
              </a:lnSpc>
              <a:spcBef>
                <a:spcPct val="0"/>
              </a:spcBef>
              <a:spcAft>
                <a:spcPct val="0"/>
              </a:spcAft>
              <a:buFont typeface="Wingdings" panose="05000000000000000000" pitchFamily="2" charset="2"/>
              <a:buChar char="v"/>
            </a:pPr>
            <a:r>
              <a:rPr lang="en-US" altLang="en-US" sz="1700" dirty="0" smtClean="0">
                <a:solidFill>
                  <a:srgbClr val="EEEFF5"/>
                </a:solidFill>
                <a:latin typeface="Montserrat" pitchFamily="34" charset="0"/>
                <a:ea typeface="Montserrat" pitchFamily="34" charset="-122"/>
                <a:cs typeface="Montserrat" pitchFamily="34" charset="-120"/>
              </a:rPr>
              <a:t>Facilitates an easy registration process with:</a:t>
            </a:r>
          </a:p>
          <a:p>
            <a:pPr marL="285750" lvl="0" indent="-285750" fontAlgn="base">
              <a:lnSpc>
                <a:spcPts val="2700"/>
              </a:lnSpc>
              <a:spcBef>
                <a:spcPct val="0"/>
              </a:spcBef>
              <a:spcAft>
                <a:spcPct val="0"/>
              </a:spcAft>
              <a:buFont typeface="Wingdings" panose="05000000000000000000" pitchFamily="2" charset="2"/>
              <a:buChar char="v"/>
            </a:pPr>
            <a:r>
              <a:rPr lang="en-US" altLang="en-US" sz="1700" dirty="0" smtClean="0">
                <a:solidFill>
                  <a:srgbClr val="EEEFF5"/>
                </a:solidFill>
                <a:latin typeface="Montserrat" pitchFamily="34" charset="0"/>
                <a:ea typeface="Montserrat" pitchFamily="34" charset="-122"/>
                <a:cs typeface="Montserrat" pitchFamily="34" charset="-120"/>
              </a:rPr>
              <a:t>Program selection and enrollment form</a:t>
            </a:r>
          </a:p>
          <a:p>
            <a:pPr marL="285750" lvl="0" indent="-285750" fontAlgn="base">
              <a:lnSpc>
                <a:spcPts val="2700"/>
              </a:lnSpc>
              <a:spcBef>
                <a:spcPct val="0"/>
              </a:spcBef>
              <a:spcAft>
                <a:spcPct val="0"/>
              </a:spcAft>
              <a:buFont typeface="Wingdings" panose="05000000000000000000" pitchFamily="2" charset="2"/>
              <a:buChar char="v"/>
            </a:pPr>
            <a:r>
              <a:rPr lang="en-US" altLang="en-US" sz="1700" dirty="0" smtClean="0">
                <a:solidFill>
                  <a:srgbClr val="EEEFF5"/>
                </a:solidFill>
                <a:latin typeface="Montserrat" pitchFamily="34" charset="0"/>
                <a:ea typeface="Montserrat" pitchFamily="34" charset="-122"/>
                <a:cs typeface="Montserrat" pitchFamily="34" charset="-120"/>
              </a:rPr>
              <a:t>Step-by-step application guidance</a:t>
            </a:r>
          </a:p>
          <a:p>
            <a:pPr marL="285750" lvl="0" indent="-285750" fontAlgn="base">
              <a:lnSpc>
                <a:spcPts val="2700"/>
              </a:lnSpc>
              <a:spcBef>
                <a:spcPct val="0"/>
              </a:spcBef>
              <a:spcAft>
                <a:spcPct val="0"/>
              </a:spcAft>
              <a:buFont typeface="Wingdings" panose="05000000000000000000" pitchFamily="2" charset="2"/>
              <a:buChar char="v"/>
            </a:pPr>
            <a:r>
              <a:rPr lang="en-US" altLang="en-US" sz="1700" dirty="0" smtClean="0">
                <a:solidFill>
                  <a:srgbClr val="EEEFF5"/>
                </a:solidFill>
                <a:latin typeface="Montserrat" pitchFamily="34" charset="0"/>
                <a:ea typeface="Montserrat" pitchFamily="34" charset="-122"/>
                <a:cs typeface="Montserrat" pitchFamily="34" charset="-120"/>
              </a:rPr>
              <a:t>Ensures a seamless user experience for onboarding participants.</a:t>
            </a:r>
          </a:p>
        </p:txBody>
      </p:sp>
      <p:pic>
        <p:nvPicPr>
          <p:cNvPr id="9" name="Picture 8"/>
          <p:cNvPicPr/>
          <p:nvPr/>
        </p:nvPicPr>
        <p:blipFill>
          <a:blip r:embed="rId3"/>
          <a:stretch>
            <a:fillRect/>
          </a:stretch>
        </p:blipFill>
        <p:spPr>
          <a:xfrm>
            <a:off x="7050881" y="558800"/>
            <a:ext cx="7236618" cy="6718300"/>
          </a:xfrm>
          <a:prstGeom prst="rect">
            <a:avLst/>
          </a:prstGeom>
        </p:spPr>
      </p:pic>
    </p:spTree>
    <p:extLst>
      <p:ext uri="{BB962C8B-B14F-4D97-AF65-F5344CB8AC3E}">
        <p14:creationId xmlns:p14="http://schemas.microsoft.com/office/powerpoint/2010/main" val="316349956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58309" y="1199555"/>
            <a:ext cx="5701546" cy="712708"/>
          </a:xfrm>
          <a:prstGeom prst="rect">
            <a:avLst/>
          </a:prstGeom>
          <a:noFill/>
          <a:ln/>
        </p:spPr>
        <p:txBody>
          <a:bodyPr wrap="none" lIns="0" tIns="0" rIns="0" bIns="0" rtlCol="0" anchor="t"/>
          <a:lstStyle/>
          <a:p>
            <a:pPr>
              <a:lnSpc>
                <a:spcPts val="5600"/>
              </a:lnSpc>
            </a:pPr>
            <a:r>
              <a:rPr lang="en-US" sz="4000" b="1" dirty="0" smtClean="0">
                <a:solidFill>
                  <a:srgbClr val="9998FF"/>
                </a:solidFill>
                <a:latin typeface="Barlow Bold" pitchFamily="34" charset="0"/>
                <a:ea typeface="Barlow Bold" pitchFamily="34" charset="-122"/>
                <a:cs typeface="Barlow Bold" pitchFamily="34" charset="-120"/>
              </a:rPr>
              <a:t>Resources Page</a:t>
            </a:r>
            <a:endParaRPr lang="en-US" sz="4000" dirty="0"/>
          </a:p>
        </p:txBody>
      </p:sp>
      <p:sp>
        <p:nvSpPr>
          <p:cNvPr id="3" name="Text 1"/>
          <p:cNvSpPr/>
          <p:nvPr/>
        </p:nvSpPr>
        <p:spPr>
          <a:xfrm>
            <a:off x="758309" y="2453759"/>
            <a:ext cx="4785003" cy="570071"/>
          </a:xfrm>
          <a:prstGeom prst="rect">
            <a:avLst/>
          </a:prstGeom>
          <a:noFill/>
          <a:ln/>
        </p:spPr>
        <p:txBody>
          <a:bodyPr wrap="none" lIns="0" tIns="0" rIns="0" bIns="0" rtlCol="0" anchor="t"/>
          <a:lstStyle/>
          <a:p>
            <a:pPr>
              <a:lnSpc>
                <a:spcPts val="4450"/>
              </a:lnSpc>
            </a:pPr>
            <a:r>
              <a:rPr lang="en-US" sz="2400" b="1" dirty="0" smtClean="0">
                <a:solidFill>
                  <a:srgbClr val="9998FF"/>
                </a:solidFill>
                <a:effectLst>
                  <a:outerShdw blurRad="38100" dist="38100" dir="2700000" algn="tl">
                    <a:srgbClr val="000000">
                      <a:alpha val="43137"/>
                    </a:srgbClr>
                  </a:outerShdw>
                </a:effectLst>
                <a:latin typeface="Barlow Bold" pitchFamily="34" charset="0"/>
                <a:ea typeface="Barlow Bold" pitchFamily="34" charset="-122"/>
                <a:cs typeface="Barlow Bold" pitchFamily="34" charset="-120"/>
              </a:rPr>
              <a:t>Resources Page - resources.html</a:t>
            </a:r>
            <a:endParaRPr lang="en-US" sz="2400" b="1" dirty="0">
              <a:effectLst>
                <a:outerShdw blurRad="38100" dist="38100" dir="2700000" algn="tl">
                  <a:srgbClr val="000000">
                    <a:alpha val="43137"/>
                  </a:srgbClr>
                </a:outerShdw>
              </a:effectLst>
            </a:endParaRPr>
          </a:p>
        </p:txBody>
      </p:sp>
      <p:sp>
        <p:nvSpPr>
          <p:cNvPr id="8" name="Rectangle 7"/>
          <p:cNvSpPr/>
          <p:nvPr/>
        </p:nvSpPr>
        <p:spPr>
          <a:xfrm>
            <a:off x="12801600" y="7747001"/>
            <a:ext cx="1772920" cy="395514"/>
          </a:xfrm>
          <a:prstGeom prst="rect">
            <a:avLst/>
          </a:prstGeom>
          <a:solidFill>
            <a:srgbClr val="282C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758309" y="3225800"/>
            <a:ext cx="6292572" cy="1823576"/>
          </a:xfrm>
          <a:prstGeom prst="rect">
            <a:avLst/>
          </a:prstGeom>
        </p:spPr>
        <p:txBody>
          <a:bodyPr wrap="square">
            <a:spAutoFit/>
          </a:bodyPr>
          <a:lstStyle/>
          <a:p>
            <a:pPr marL="285750" lvl="0" indent="-285750" fontAlgn="base">
              <a:lnSpc>
                <a:spcPts val="2700"/>
              </a:lnSpc>
              <a:spcBef>
                <a:spcPct val="0"/>
              </a:spcBef>
              <a:spcAft>
                <a:spcPct val="0"/>
              </a:spcAft>
              <a:buFont typeface="Wingdings" panose="05000000000000000000" pitchFamily="2" charset="2"/>
              <a:buChar char="v"/>
            </a:pPr>
            <a:r>
              <a:rPr lang="en-US" altLang="en-US" sz="1700" dirty="0" smtClean="0">
                <a:solidFill>
                  <a:srgbClr val="EEEFF5"/>
                </a:solidFill>
                <a:latin typeface="Montserrat" pitchFamily="34" charset="0"/>
                <a:ea typeface="Montserrat" pitchFamily="34" charset="-122"/>
                <a:cs typeface="Montserrat" pitchFamily="34" charset="-120"/>
              </a:rPr>
              <a:t>Centralized resource hub for:</a:t>
            </a:r>
          </a:p>
          <a:p>
            <a:pPr lvl="0" fontAlgn="base">
              <a:lnSpc>
                <a:spcPts val="2700"/>
              </a:lnSpc>
              <a:spcBef>
                <a:spcPct val="0"/>
              </a:spcBef>
              <a:spcAft>
                <a:spcPct val="0"/>
              </a:spcAft>
            </a:pPr>
            <a:r>
              <a:rPr lang="en-US" altLang="en-US" sz="1700" dirty="0" smtClean="0">
                <a:solidFill>
                  <a:srgbClr val="EEEFF5"/>
                </a:solidFill>
                <a:latin typeface="Montserrat" pitchFamily="34" charset="0"/>
                <a:ea typeface="Montserrat" pitchFamily="34" charset="-122"/>
                <a:cs typeface="Montserrat" pitchFamily="34" charset="-120"/>
              </a:rPr>
              <a:t>Learning materials like guides and videos</a:t>
            </a:r>
          </a:p>
          <a:p>
            <a:pPr lvl="0" fontAlgn="base">
              <a:lnSpc>
                <a:spcPts val="2700"/>
              </a:lnSpc>
              <a:spcBef>
                <a:spcPct val="0"/>
              </a:spcBef>
              <a:spcAft>
                <a:spcPct val="0"/>
              </a:spcAft>
            </a:pPr>
            <a:r>
              <a:rPr lang="en-US" altLang="en-US" sz="1700" dirty="0" smtClean="0">
                <a:solidFill>
                  <a:srgbClr val="EEEFF5"/>
                </a:solidFill>
                <a:latin typeface="Montserrat" pitchFamily="34" charset="0"/>
                <a:ea typeface="Montserrat" pitchFamily="34" charset="-122"/>
                <a:cs typeface="Montserrat" pitchFamily="34" charset="-120"/>
              </a:rPr>
              <a:t>Tools and reference links</a:t>
            </a:r>
          </a:p>
          <a:p>
            <a:pPr lvl="0" fontAlgn="base">
              <a:lnSpc>
                <a:spcPts val="2700"/>
              </a:lnSpc>
              <a:spcBef>
                <a:spcPct val="0"/>
              </a:spcBef>
              <a:spcAft>
                <a:spcPct val="0"/>
              </a:spcAft>
            </a:pPr>
            <a:r>
              <a:rPr lang="en-US" altLang="en-US" sz="1700" dirty="0" smtClean="0">
                <a:solidFill>
                  <a:srgbClr val="EEEFF5"/>
                </a:solidFill>
                <a:latin typeface="Montserrat" pitchFamily="34" charset="0"/>
                <a:ea typeface="Montserrat" pitchFamily="34" charset="-122"/>
                <a:cs typeface="Montserrat" pitchFamily="34" charset="-120"/>
              </a:rPr>
              <a:t>Additional educational content to supplement courses</a:t>
            </a:r>
          </a:p>
          <a:p>
            <a:pPr lvl="0" fontAlgn="base">
              <a:lnSpc>
                <a:spcPts val="2700"/>
              </a:lnSpc>
              <a:spcBef>
                <a:spcPct val="0"/>
              </a:spcBef>
              <a:spcAft>
                <a:spcPct val="0"/>
              </a:spcAft>
            </a:pPr>
            <a:r>
              <a:rPr lang="en-US" altLang="en-US" sz="1700" dirty="0" smtClean="0">
                <a:solidFill>
                  <a:srgbClr val="EEEFF5"/>
                </a:solidFill>
                <a:latin typeface="Montserrat" pitchFamily="34" charset="0"/>
                <a:ea typeface="Montserrat" pitchFamily="34" charset="-122"/>
                <a:cs typeface="Montserrat" pitchFamily="34" charset="-120"/>
              </a:rPr>
              <a:t>Encourages self-paced learning and skill development.</a:t>
            </a:r>
          </a:p>
        </p:txBody>
      </p:sp>
      <p:pic>
        <p:nvPicPr>
          <p:cNvPr id="9" name="Picture 8"/>
          <p:cNvPicPr/>
          <p:nvPr/>
        </p:nvPicPr>
        <p:blipFill>
          <a:blip r:embed="rId3"/>
          <a:stretch>
            <a:fillRect/>
          </a:stretch>
        </p:blipFill>
        <p:spPr>
          <a:xfrm>
            <a:off x="7050880" y="1003300"/>
            <a:ext cx="6957219" cy="5907127"/>
          </a:xfrm>
          <a:prstGeom prst="rect">
            <a:avLst/>
          </a:prstGeom>
        </p:spPr>
      </p:pic>
    </p:spTree>
    <p:extLst>
      <p:ext uri="{BB962C8B-B14F-4D97-AF65-F5344CB8AC3E}">
        <p14:creationId xmlns:p14="http://schemas.microsoft.com/office/powerpoint/2010/main" val="226576106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58309" y="1199555"/>
            <a:ext cx="5701546" cy="712708"/>
          </a:xfrm>
          <a:prstGeom prst="rect">
            <a:avLst/>
          </a:prstGeom>
          <a:noFill/>
          <a:ln/>
        </p:spPr>
        <p:txBody>
          <a:bodyPr wrap="none" lIns="0" tIns="0" rIns="0" bIns="0" rtlCol="0" anchor="t"/>
          <a:lstStyle/>
          <a:p>
            <a:pPr>
              <a:lnSpc>
                <a:spcPts val="5600"/>
              </a:lnSpc>
            </a:pPr>
            <a:r>
              <a:rPr lang="en-US" sz="4450" b="1" dirty="0" smtClean="0">
                <a:solidFill>
                  <a:srgbClr val="9998FF"/>
                </a:solidFill>
                <a:latin typeface="Barlow Bold" pitchFamily="34" charset="0"/>
                <a:ea typeface="Barlow Bold" pitchFamily="34" charset="-122"/>
                <a:cs typeface="Barlow Bold" pitchFamily="34" charset="-120"/>
              </a:rPr>
              <a:t>Contact Page </a:t>
            </a:r>
            <a:endParaRPr lang="en-US" sz="4450" dirty="0"/>
          </a:p>
        </p:txBody>
      </p:sp>
      <p:sp>
        <p:nvSpPr>
          <p:cNvPr id="3" name="Text 1"/>
          <p:cNvSpPr/>
          <p:nvPr/>
        </p:nvSpPr>
        <p:spPr>
          <a:xfrm>
            <a:off x="758309" y="2453759"/>
            <a:ext cx="4785003" cy="570071"/>
          </a:xfrm>
          <a:prstGeom prst="rect">
            <a:avLst/>
          </a:prstGeom>
          <a:noFill/>
          <a:ln/>
        </p:spPr>
        <p:txBody>
          <a:bodyPr wrap="none" lIns="0" tIns="0" rIns="0" bIns="0" rtlCol="0" anchor="t"/>
          <a:lstStyle/>
          <a:p>
            <a:pPr>
              <a:lnSpc>
                <a:spcPts val="4450"/>
              </a:lnSpc>
            </a:pPr>
            <a:r>
              <a:rPr lang="en-US" sz="2400" b="1" dirty="0" smtClean="0">
                <a:solidFill>
                  <a:srgbClr val="9998FF"/>
                </a:solidFill>
                <a:latin typeface="Barlow Bold" pitchFamily="34" charset="0"/>
                <a:ea typeface="Barlow Bold" pitchFamily="34" charset="-122"/>
                <a:cs typeface="Barlow Bold" pitchFamily="34" charset="-120"/>
              </a:rPr>
              <a:t>Contact Page - contact.html</a:t>
            </a:r>
            <a:endParaRPr lang="en-US" sz="2400" dirty="0"/>
          </a:p>
        </p:txBody>
      </p:sp>
      <p:sp>
        <p:nvSpPr>
          <p:cNvPr id="8" name="Rectangle 7"/>
          <p:cNvSpPr/>
          <p:nvPr/>
        </p:nvSpPr>
        <p:spPr>
          <a:xfrm>
            <a:off x="12801600" y="7747001"/>
            <a:ext cx="1772920" cy="395514"/>
          </a:xfrm>
          <a:prstGeom prst="rect">
            <a:avLst/>
          </a:prstGeom>
          <a:solidFill>
            <a:srgbClr val="282C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758309" y="3225800"/>
            <a:ext cx="6292572" cy="2137124"/>
          </a:xfrm>
          <a:prstGeom prst="rect">
            <a:avLst/>
          </a:prstGeom>
        </p:spPr>
        <p:txBody>
          <a:bodyPr wrap="square">
            <a:spAutoFit/>
          </a:bodyPr>
          <a:lstStyle/>
          <a:p>
            <a:pPr marL="285750" lvl="0" indent="-285750" fontAlgn="base">
              <a:lnSpc>
                <a:spcPts val="2700"/>
              </a:lnSpc>
              <a:spcBef>
                <a:spcPct val="0"/>
              </a:spcBef>
              <a:spcAft>
                <a:spcPct val="0"/>
              </a:spcAft>
              <a:buFont typeface="Wingdings" panose="05000000000000000000" pitchFamily="2" charset="2"/>
              <a:buChar char="v"/>
            </a:pPr>
            <a:r>
              <a:rPr lang="en-US" altLang="en-US" sz="1700" dirty="0" smtClean="0">
                <a:solidFill>
                  <a:srgbClr val="EEEFF5"/>
                </a:solidFill>
                <a:latin typeface="Montserrat" pitchFamily="34" charset="0"/>
                <a:ea typeface="Montserrat" pitchFamily="34" charset="-122"/>
                <a:cs typeface="Montserrat" pitchFamily="34" charset="-120"/>
              </a:rPr>
              <a:t>Provides clear contact options with:</a:t>
            </a:r>
          </a:p>
          <a:p>
            <a:pPr marL="285750" lvl="0" indent="-285750" fontAlgn="base">
              <a:lnSpc>
                <a:spcPts val="2700"/>
              </a:lnSpc>
              <a:spcBef>
                <a:spcPct val="0"/>
              </a:spcBef>
              <a:spcAft>
                <a:spcPct val="0"/>
              </a:spcAft>
              <a:buFont typeface="Wingdings" panose="05000000000000000000" pitchFamily="2" charset="2"/>
              <a:buChar char="v"/>
            </a:pPr>
            <a:r>
              <a:rPr lang="en-US" altLang="en-US" sz="1700" dirty="0" smtClean="0">
                <a:solidFill>
                  <a:srgbClr val="EEEFF5"/>
                </a:solidFill>
                <a:latin typeface="Montserrat" pitchFamily="34" charset="0"/>
                <a:ea typeface="Montserrat" pitchFamily="34" charset="-122"/>
                <a:cs typeface="Montserrat" pitchFamily="34" charset="-120"/>
              </a:rPr>
              <a:t>Organization’s address, email, and phone number</a:t>
            </a:r>
          </a:p>
          <a:p>
            <a:pPr marL="285750" lvl="0" indent="-285750" fontAlgn="base">
              <a:lnSpc>
                <a:spcPts val="2700"/>
              </a:lnSpc>
              <a:spcBef>
                <a:spcPct val="0"/>
              </a:spcBef>
              <a:spcAft>
                <a:spcPct val="0"/>
              </a:spcAft>
              <a:buFont typeface="Wingdings" panose="05000000000000000000" pitchFamily="2" charset="2"/>
              <a:buChar char="v"/>
            </a:pPr>
            <a:r>
              <a:rPr lang="en-US" altLang="en-US" sz="1700" dirty="0" smtClean="0">
                <a:solidFill>
                  <a:srgbClr val="EEEFF5"/>
                </a:solidFill>
                <a:latin typeface="Montserrat" pitchFamily="34" charset="0"/>
                <a:ea typeface="Montserrat" pitchFamily="34" charset="-122"/>
                <a:cs typeface="Montserrat" pitchFamily="34" charset="-120"/>
              </a:rPr>
              <a:t>Get in touch form for inquiries</a:t>
            </a:r>
          </a:p>
          <a:p>
            <a:pPr marL="285750" lvl="0" indent="-285750" fontAlgn="base">
              <a:lnSpc>
                <a:spcPts val="2700"/>
              </a:lnSpc>
              <a:spcBef>
                <a:spcPct val="0"/>
              </a:spcBef>
              <a:spcAft>
                <a:spcPct val="0"/>
              </a:spcAft>
              <a:buFont typeface="Wingdings" panose="05000000000000000000" pitchFamily="2" charset="2"/>
              <a:buChar char="v"/>
            </a:pPr>
            <a:r>
              <a:rPr lang="en-US" altLang="en-US" sz="1700" dirty="0" smtClean="0">
                <a:solidFill>
                  <a:srgbClr val="EEEFF5"/>
                </a:solidFill>
                <a:latin typeface="Montserrat" pitchFamily="34" charset="0"/>
                <a:ea typeface="Montserrat" pitchFamily="34" charset="-122"/>
                <a:cs typeface="Montserrat" pitchFamily="34" charset="-120"/>
              </a:rPr>
              <a:t>Social media integration for wider reach</a:t>
            </a:r>
          </a:p>
          <a:p>
            <a:pPr marL="285750" lvl="0" indent="-285750" fontAlgn="base">
              <a:lnSpc>
                <a:spcPts val="2700"/>
              </a:lnSpc>
              <a:spcBef>
                <a:spcPct val="0"/>
              </a:spcBef>
              <a:spcAft>
                <a:spcPct val="0"/>
              </a:spcAft>
              <a:buFont typeface="Wingdings" panose="05000000000000000000" pitchFamily="2" charset="2"/>
              <a:buChar char="v"/>
            </a:pPr>
            <a:r>
              <a:rPr lang="en-US" altLang="en-US" sz="1700" dirty="0" smtClean="0">
                <a:solidFill>
                  <a:srgbClr val="EEEFF5"/>
                </a:solidFill>
                <a:latin typeface="Montserrat" pitchFamily="34" charset="0"/>
                <a:ea typeface="Montserrat" pitchFamily="34" charset="-122"/>
                <a:cs typeface="Montserrat" pitchFamily="34" charset="-120"/>
              </a:rPr>
              <a:t>Builds accessibility and engagement with the audience.</a:t>
            </a:r>
          </a:p>
        </p:txBody>
      </p:sp>
      <p:sp>
        <p:nvSpPr>
          <p:cNvPr id="9" name="Rectangle 8"/>
          <p:cNvSpPr/>
          <p:nvPr/>
        </p:nvSpPr>
        <p:spPr>
          <a:xfrm>
            <a:off x="12882033" y="7774517"/>
            <a:ext cx="1657350" cy="351367"/>
          </a:xfrm>
          <a:prstGeom prst="rect">
            <a:avLst/>
          </a:prstGeom>
          <a:solidFill>
            <a:srgbClr val="282C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p:cNvPicPr/>
          <p:nvPr/>
        </p:nvPicPr>
        <p:blipFill>
          <a:blip r:embed="rId3"/>
          <a:stretch>
            <a:fillRect/>
          </a:stretch>
        </p:blipFill>
        <p:spPr>
          <a:xfrm>
            <a:off x="6883400" y="1016000"/>
            <a:ext cx="7378700" cy="5549900"/>
          </a:xfrm>
          <a:prstGeom prst="rect">
            <a:avLst/>
          </a:prstGeom>
        </p:spPr>
      </p:pic>
    </p:spTree>
    <p:extLst>
      <p:ext uri="{BB962C8B-B14F-4D97-AF65-F5344CB8AC3E}">
        <p14:creationId xmlns:p14="http://schemas.microsoft.com/office/powerpoint/2010/main" val="26065930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626626" y="727829"/>
            <a:ext cx="6406515" cy="589002"/>
          </a:xfrm>
          <a:prstGeom prst="rect">
            <a:avLst/>
          </a:prstGeom>
          <a:noFill/>
          <a:ln/>
        </p:spPr>
        <p:txBody>
          <a:bodyPr wrap="none" lIns="0" tIns="0" rIns="0" bIns="0" rtlCol="0" anchor="t"/>
          <a:lstStyle/>
          <a:p>
            <a:pPr marL="0" indent="0">
              <a:lnSpc>
                <a:spcPts val="4600"/>
              </a:lnSpc>
              <a:buNone/>
            </a:pPr>
            <a:r>
              <a:rPr lang="en-US" sz="3700" b="1" dirty="0">
                <a:solidFill>
                  <a:srgbClr val="9998FF"/>
                </a:solidFill>
                <a:latin typeface="Barlow Bold" pitchFamily="34" charset="0"/>
                <a:ea typeface="Barlow Bold" pitchFamily="34" charset="-122"/>
                <a:cs typeface="Barlow Bold" pitchFamily="34" charset="-120"/>
              </a:rPr>
              <a:t>Key Takeaways and Next Steps</a:t>
            </a:r>
            <a:endParaRPr lang="en-US" sz="3700" dirty="0"/>
          </a:p>
        </p:txBody>
      </p:sp>
      <p:pic>
        <p:nvPicPr>
          <p:cNvPr id="4" name="Image 1" descr="preencoded.png"/>
          <p:cNvPicPr>
            <a:picLocks noChangeAspect="1"/>
          </p:cNvPicPr>
          <p:nvPr/>
        </p:nvPicPr>
        <p:blipFill>
          <a:blip r:embed="rId4"/>
          <a:stretch>
            <a:fillRect/>
          </a:stretch>
        </p:blipFill>
        <p:spPr>
          <a:xfrm>
            <a:off x="626626" y="1585317"/>
            <a:ext cx="895231" cy="1432441"/>
          </a:xfrm>
          <a:prstGeom prst="rect">
            <a:avLst/>
          </a:prstGeom>
        </p:spPr>
      </p:pic>
      <p:sp>
        <p:nvSpPr>
          <p:cNvPr id="5" name="Text 1"/>
          <p:cNvSpPr/>
          <p:nvPr/>
        </p:nvSpPr>
        <p:spPr>
          <a:xfrm>
            <a:off x="1790343" y="1764268"/>
            <a:ext cx="2356128" cy="294442"/>
          </a:xfrm>
          <a:prstGeom prst="rect">
            <a:avLst/>
          </a:prstGeom>
          <a:noFill/>
          <a:ln/>
        </p:spPr>
        <p:txBody>
          <a:bodyPr wrap="none" lIns="0" tIns="0" rIns="0" bIns="0" rtlCol="0" anchor="t"/>
          <a:lstStyle/>
          <a:p>
            <a:pPr marL="0" indent="0" algn="l">
              <a:lnSpc>
                <a:spcPts val="2300"/>
              </a:lnSpc>
              <a:buNone/>
            </a:pPr>
            <a:r>
              <a:rPr lang="en-US" sz="1850" b="1" dirty="0">
                <a:solidFill>
                  <a:srgbClr val="EEEFF5"/>
                </a:solidFill>
                <a:latin typeface="Barlow Bold" pitchFamily="34" charset="0"/>
                <a:ea typeface="Barlow Bold" pitchFamily="34" charset="-122"/>
                <a:cs typeface="Barlow Bold" pitchFamily="34" charset="-120"/>
              </a:rPr>
              <a:t>Modern Design</a:t>
            </a:r>
            <a:endParaRPr lang="en-US" sz="1850" dirty="0"/>
          </a:p>
        </p:txBody>
      </p:sp>
      <p:sp>
        <p:nvSpPr>
          <p:cNvPr id="6" name="Text 2"/>
          <p:cNvSpPr/>
          <p:nvPr/>
        </p:nvSpPr>
        <p:spPr>
          <a:xfrm>
            <a:off x="1790343" y="2166104"/>
            <a:ext cx="6727031" cy="572929"/>
          </a:xfrm>
          <a:prstGeom prst="rect">
            <a:avLst/>
          </a:prstGeom>
          <a:noFill/>
          <a:ln/>
        </p:spPr>
        <p:txBody>
          <a:bodyPr wrap="square" lIns="0" tIns="0" rIns="0" bIns="0" rtlCol="0" anchor="t"/>
          <a:lstStyle/>
          <a:p>
            <a:pPr marL="0" indent="0" algn="l">
              <a:lnSpc>
                <a:spcPts val="2250"/>
              </a:lnSpc>
              <a:buNone/>
            </a:pPr>
            <a:r>
              <a:rPr lang="en-US" sz="1400" dirty="0">
                <a:solidFill>
                  <a:srgbClr val="EEEFF5"/>
                </a:solidFill>
                <a:latin typeface="Montserrat" pitchFamily="34" charset="0"/>
                <a:ea typeface="Montserrat" pitchFamily="34" charset="-122"/>
                <a:cs typeface="Montserrat" pitchFamily="34" charset="-120"/>
              </a:rPr>
              <a:t>The CyberGirls website showcases a modern, modular approach to web design, prioritizing a clean, user-friendly experience.</a:t>
            </a:r>
            <a:endParaRPr lang="en-US" sz="1400" dirty="0"/>
          </a:p>
        </p:txBody>
      </p:sp>
      <p:pic>
        <p:nvPicPr>
          <p:cNvPr id="7" name="Image 2" descr="preencoded.png"/>
          <p:cNvPicPr>
            <a:picLocks noChangeAspect="1"/>
          </p:cNvPicPr>
          <p:nvPr/>
        </p:nvPicPr>
        <p:blipFill>
          <a:blip r:embed="rId5"/>
          <a:stretch>
            <a:fillRect/>
          </a:stretch>
        </p:blipFill>
        <p:spPr>
          <a:xfrm>
            <a:off x="626626" y="3017758"/>
            <a:ext cx="895231" cy="1432441"/>
          </a:xfrm>
          <a:prstGeom prst="rect">
            <a:avLst/>
          </a:prstGeom>
        </p:spPr>
      </p:pic>
      <p:sp>
        <p:nvSpPr>
          <p:cNvPr id="8" name="Text 3"/>
          <p:cNvSpPr/>
          <p:nvPr/>
        </p:nvSpPr>
        <p:spPr>
          <a:xfrm>
            <a:off x="1790343" y="3196709"/>
            <a:ext cx="2356128" cy="294442"/>
          </a:xfrm>
          <a:prstGeom prst="rect">
            <a:avLst/>
          </a:prstGeom>
          <a:noFill/>
          <a:ln/>
        </p:spPr>
        <p:txBody>
          <a:bodyPr wrap="none" lIns="0" tIns="0" rIns="0" bIns="0" rtlCol="0" anchor="t"/>
          <a:lstStyle/>
          <a:p>
            <a:pPr marL="0" indent="0" algn="l">
              <a:lnSpc>
                <a:spcPts val="2300"/>
              </a:lnSpc>
              <a:buNone/>
            </a:pPr>
            <a:r>
              <a:rPr lang="en-US" sz="1850" b="1" dirty="0">
                <a:solidFill>
                  <a:srgbClr val="EEEFF5"/>
                </a:solidFill>
                <a:latin typeface="Barlow Bold" pitchFamily="34" charset="0"/>
                <a:ea typeface="Barlow Bold" pitchFamily="34" charset="-122"/>
                <a:cs typeface="Barlow Bold" pitchFamily="34" charset="-120"/>
              </a:rPr>
              <a:t>Responsive Design</a:t>
            </a:r>
            <a:endParaRPr lang="en-US" sz="1850" dirty="0"/>
          </a:p>
        </p:txBody>
      </p:sp>
      <p:sp>
        <p:nvSpPr>
          <p:cNvPr id="9" name="Text 4"/>
          <p:cNvSpPr/>
          <p:nvPr/>
        </p:nvSpPr>
        <p:spPr>
          <a:xfrm>
            <a:off x="1790343" y="3598545"/>
            <a:ext cx="6727031" cy="572929"/>
          </a:xfrm>
          <a:prstGeom prst="rect">
            <a:avLst/>
          </a:prstGeom>
          <a:noFill/>
          <a:ln/>
        </p:spPr>
        <p:txBody>
          <a:bodyPr wrap="square" lIns="0" tIns="0" rIns="0" bIns="0" rtlCol="0" anchor="t"/>
          <a:lstStyle/>
          <a:p>
            <a:pPr marL="0" indent="0" algn="l">
              <a:lnSpc>
                <a:spcPts val="2250"/>
              </a:lnSpc>
              <a:buNone/>
            </a:pPr>
            <a:r>
              <a:rPr lang="en-US" sz="1400" dirty="0">
                <a:solidFill>
                  <a:srgbClr val="EEEFF5"/>
                </a:solidFill>
                <a:latin typeface="Montserrat" pitchFamily="34" charset="0"/>
                <a:ea typeface="Montserrat" pitchFamily="34" charset="-122"/>
                <a:cs typeface="Montserrat" pitchFamily="34" charset="-120"/>
              </a:rPr>
              <a:t>The website is fully responsive, adapting to various screen sizes and devices, ensuring accessibility and optimal user experience.</a:t>
            </a:r>
            <a:endParaRPr lang="en-US" sz="1400" dirty="0"/>
          </a:p>
        </p:txBody>
      </p:sp>
      <p:pic>
        <p:nvPicPr>
          <p:cNvPr id="10" name="Image 3" descr="preencoded.png"/>
          <p:cNvPicPr>
            <a:picLocks noChangeAspect="1"/>
          </p:cNvPicPr>
          <p:nvPr/>
        </p:nvPicPr>
        <p:blipFill>
          <a:blip r:embed="rId6"/>
          <a:stretch>
            <a:fillRect/>
          </a:stretch>
        </p:blipFill>
        <p:spPr>
          <a:xfrm>
            <a:off x="626626" y="4450199"/>
            <a:ext cx="895231" cy="1432441"/>
          </a:xfrm>
          <a:prstGeom prst="rect">
            <a:avLst/>
          </a:prstGeom>
        </p:spPr>
      </p:pic>
      <p:sp>
        <p:nvSpPr>
          <p:cNvPr id="11" name="Text 5"/>
          <p:cNvSpPr/>
          <p:nvPr/>
        </p:nvSpPr>
        <p:spPr>
          <a:xfrm>
            <a:off x="1790343" y="4629150"/>
            <a:ext cx="2356128" cy="294442"/>
          </a:xfrm>
          <a:prstGeom prst="rect">
            <a:avLst/>
          </a:prstGeom>
          <a:noFill/>
          <a:ln/>
        </p:spPr>
        <p:txBody>
          <a:bodyPr wrap="none" lIns="0" tIns="0" rIns="0" bIns="0" rtlCol="0" anchor="t"/>
          <a:lstStyle/>
          <a:p>
            <a:pPr marL="0" indent="0" algn="l">
              <a:lnSpc>
                <a:spcPts val="2300"/>
              </a:lnSpc>
              <a:buNone/>
            </a:pPr>
            <a:r>
              <a:rPr lang="en-US" sz="1850" b="1" dirty="0">
                <a:solidFill>
                  <a:srgbClr val="EEEFF5"/>
                </a:solidFill>
                <a:latin typeface="Barlow Bold" pitchFamily="34" charset="0"/>
                <a:ea typeface="Barlow Bold" pitchFamily="34" charset="-122"/>
                <a:cs typeface="Barlow Bold" pitchFamily="34" charset="-120"/>
              </a:rPr>
              <a:t>Technical Structure</a:t>
            </a:r>
            <a:endParaRPr lang="en-US" sz="1850" dirty="0"/>
          </a:p>
        </p:txBody>
      </p:sp>
      <p:sp>
        <p:nvSpPr>
          <p:cNvPr id="12" name="Text 6"/>
          <p:cNvSpPr/>
          <p:nvPr/>
        </p:nvSpPr>
        <p:spPr>
          <a:xfrm>
            <a:off x="1790343" y="5030986"/>
            <a:ext cx="6727031" cy="572929"/>
          </a:xfrm>
          <a:prstGeom prst="rect">
            <a:avLst/>
          </a:prstGeom>
          <a:noFill/>
          <a:ln/>
        </p:spPr>
        <p:txBody>
          <a:bodyPr wrap="square" lIns="0" tIns="0" rIns="0" bIns="0" rtlCol="0" anchor="t"/>
          <a:lstStyle/>
          <a:p>
            <a:pPr marL="0" indent="0" algn="l">
              <a:lnSpc>
                <a:spcPts val="2250"/>
              </a:lnSpc>
              <a:buNone/>
            </a:pPr>
            <a:r>
              <a:rPr lang="en-US" sz="1400" dirty="0">
                <a:solidFill>
                  <a:srgbClr val="EEEFF5"/>
                </a:solidFill>
                <a:latin typeface="Montserrat" pitchFamily="34" charset="0"/>
                <a:ea typeface="Montserrat" pitchFamily="34" charset="-122"/>
                <a:cs typeface="Montserrat" pitchFamily="34" charset="-120"/>
              </a:rPr>
              <a:t>The technical structure is optimized for performance and maintainability, utilizing vanilla technologies and a well-organized codebase.</a:t>
            </a:r>
            <a:endParaRPr lang="en-US" sz="1400" dirty="0"/>
          </a:p>
        </p:txBody>
      </p:sp>
      <p:pic>
        <p:nvPicPr>
          <p:cNvPr id="13" name="Image 4" descr="preencoded.png"/>
          <p:cNvPicPr>
            <a:picLocks noChangeAspect="1"/>
          </p:cNvPicPr>
          <p:nvPr/>
        </p:nvPicPr>
        <p:blipFill>
          <a:blip r:embed="rId7"/>
          <a:stretch>
            <a:fillRect/>
          </a:stretch>
        </p:blipFill>
        <p:spPr>
          <a:xfrm>
            <a:off x="626626" y="5882640"/>
            <a:ext cx="895231" cy="1619131"/>
          </a:xfrm>
          <a:prstGeom prst="rect">
            <a:avLst/>
          </a:prstGeom>
        </p:spPr>
      </p:pic>
      <p:sp>
        <p:nvSpPr>
          <p:cNvPr id="14" name="Text 7"/>
          <p:cNvSpPr/>
          <p:nvPr/>
        </p:nvSpPr>
        <p:spPr>
          <a:xfrm>
            <a:off x="1790343" y="6061591"/>
            <a:ext cx="2356128" cy="294442"/>
          </a:xfrm>
          <a:prstGeom prst="rect">
            <a:avLst/>
          </a:prstGeom>
          <a:noFill/>
          <a:ln/>
        </p:spPr>
        <p:txBody>
          <a:bodyPr wrap="none" lIns="0" tIns="0" rIns="0" bIns="0" rtlCol="0" anchor="t"/>
          <a:lstStyle/>
          <a:p>
            <a:pPr marL="0" indent="0" algn="l">
              <a:lnSpc>
                <a:spcPts val="2300"/>
              </a:lnSpc>
              <a:buNone/>
            </a:pPr>
            <a:r>
              <a:rPr lang="en-US" sz="1850" b="1" dirty="0">
                <a:solidFill>
                  <a:srgbClr val="EEEFF5"/>
                </a:solidFill>
                <a:latin typeface="Barlow Bold" pitchFamily="34" charset="0"/>
                <a:ea typeface="Barlow Bold" pitchFamily="34" charset="-122"/>
                <a:cs typeface="Barlow Bold" pitchFamily="34" charset="-120"/>
              </a:rPr>
              <a:t>Future Improvements</a:t>
            </a:r>
            <a:endParaRPr lang="en-US" sz="1850" dirty="0"/>
          </a:p>
        </p:txBody>
      </p:sp>
      <p:sp>
        <p:nvSpPr>
          <p:cNvPr id="15" name="Text 8"/>
          <p:cNvSpPr/>
          <p:nvPr/>
        </p:nvSpPr>
        <p:spPr>
          <a:xfrm>
            <a:off x="1790343" y="6463427"/>
            <a:ext cx="6727031" cy="859393"/>
          </a:xfrm>
          <a:prstGeom prst="rect">
            <a:avLst/>
          </a:prstGeom>
          <a:noFill/>
          <a:ln/>
        </p:spPr>
        <p:txBody>
          <a:bodyPr wrap="square" lIns="0" tIns="0" rIns="0" bIns="0" rtlCol="0" anchor="t"/>
          <a:lstStyle/>
          <a:p>
            <a:pPr marL="0" indent="0" algn="l">
              <a:lnSpc>
                <a:spcPts val="2250"/>
              </a:lnSpc>
              <a:buNone/>
            </a:pPr>
            <a:r>
              <a:rPr lang="en-US" sz="1400" dirty="0">
                <a:solidFill>
                  <a:srgbClr val="EEEFF5"/>
                </a:solidFill>
                <a:latin typeface="Montserrat" pitchFamily="34" charset="0"/>
                <a:ea typeface="Montserrat" pitchFamily="34" charset="-122"/>
                <a:cs typeface="Montserrat" pitchFamily="34" charset="-120"/>
              </a:rPr>
              <a:t>Future improvements may include modularizing the CSS for better organization and scalability, expanding the content and functionality, and incorporating user feedback.</a:t>
            </a:r>
            <a:endParaRPr lang="en-US" sz="1400"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58309" y="2063710"/>
            <a:ext cx="8555712" cy="712708"/>
          </a:xfrm>
          <a:prstGeom prst="rect">
            <a:avLst/>
          </a:prstGeom>
          <a:noFill/>
          <a:ln/>
        </p:spPr>
        <p:txBody>
          <a:bodyPr wrap="none" lIns="0" tIns="0" rIns="0" bIns="0" rtlCol="0" anchor="t"/>
          <a:lstStyle/>
          <a:p>
            <a:pPr marL="0" indent="0">
              <a:lnSpc>
                <a:spcPts val="5600"/>
              </a:lnSpc>
              <a:buNone/>
            </a:pPr>
            <a:r>
              <a:rPr lang="en-US" sz="4450" b="1" dirty="0">
                <a:solidFill>
                  <a:srgbClr val="9998FF"/>
                </a:solidFill>
                <a:latin typeface="Barlow Bold" pitchFamily="34" charset="0"/>
                <a:ea typeface="Barlow Bold" pitchFamily="34" charset="-122"/>
                <a:cs typeface="Barlow Bold" pitchFamily="34" charset="-120"/>
              </a:rPr>
              <a:t>Design Framework &amp; Architecture</a:t>
            </a:r>
            <a:endParaRPr lang="en-US" sz="4450" dirty="0"/>
          </a:p>
        </p:txBody>
      </p:sp>
      <p:sp>
        <p:nvSpPr>
          <p:cNvPr id="3" name="Text 1"/>
          <p:cNvSpPr/>
          <p:nvPr/>
        </p:nvSpPr>
        <p:spPr>
          <a:xfrm>
            <a:off x="758309" y="3317915"/>
            <a:ext cx="2850713" cy="356235"/>
          </a:xfrm>
          <a:prstGeom prst="rect">
            <a:avLst/>
          </a:prstGeom>
          <a:noFill/>
          <a:ln/>
        </p:spPr>
        <p:txBody>
          <a:bodyPr wrap="none" lIns="0" tIns="0" rIns="0" bIns="0" rtlCol="0" anchor="t"/>
          <a:lstStyle/>
          <a:p>
            <a:pPr marL="0" indent="0">
              <a:lnSpc>
                <a:spcPts val="2800"/>
              </a:lnSpc>
              <a:buNone/>
            </a:pPr>
            <a:r>
              <a:rPr lang="en-US" sz="2200" b="1" dirty="0">
                <a:solidFill>
                  <a:srgbClr val="9998FF"/>
                </a:solidFill>
                <a:latin typeface="Barlow Bold" pitchFamily="34" charset="0"/>
                <a:ea typeface="Barlow Bold" pitchFamily="34" charset="-122"/>
                <a:cs typeface="Barlow Bold" pitchFamily="34" charset="-120"/>
              </a:rPr>
              <a:t>Modular Structure</a:t>
            </a:r>
            <a:endParaRPr lang="en-US" sz="2200" dirty="0"/>
          </a:p>
        </p:txBody>
      </p:sp>
      <p:sp>
        <p:nvSpPr>
          <p:cNvPr id="4" name="Text 2"/>
          <p:cNvSpPr/>
          <p:nvPr/>
        </p:nvSpPr>
        <p:spPr>
          <a:xfrm>
            <a:off x="758309" y="3890724"/>
            <a:ext cx="4018359" cy="1733550"/>
          </a:xfrm>
          <a:prstGeom prst="rect">
            <a:avLst/>
          </a:prstGeom>
          <a:noFill/>
          <a:ln/>
        </p:spPr>
        <p:txBody>
          <a:bodyPr wrap="square" lIns="0" tIns="0" rIns="0" bIns="0" rtlCol="0" anchor="t"/>
          <a:lstStyle/>
          <a:p>
            <a:pPr marL="0" indent="0">
              <a:lnSpc>
                <a:spcPts val="2700"/>
              </a:lnSpc>
              <a:buNone/>
            </a:pPr>
            <a:r>
              <a:rPr lang="en-US" sz="1700" dirty="0">
                <a:solidFill>
                  <a:srgbClr val="EEEFF5"/>
                </a:solidFill>
                <a:latin typeface="Montserrat" pitchFamily="34" charset="0"/>
                <a:ea typeface="Montserrat" pitchFamily="34" charset="-122"/>
                <a:cs typeface="Montserrat" pitchFamily="34" charset="-120"/>
              </a:rPr>
              <a:t>The project employs a clean and modular design, utilizing separate HTML files for distinct sections. This promotes organization and allows for easy maintenance and updates.</a:t>
            </a:r>
            <a:endParaRPr lang="en-US" sz="1700" dirty="0"/>
          </a:p>
        </p:txBody>
      </p:sp>
      <p:sp>
        <p:nvSpPr>
          <p:cNvPr id="5" name="Text 3"/>
          <p:cNvSpPr/>
          <p:nvPr/>
        </p:nvSpPr>
        <p:spPr>
          <a:xfrm>
            <a:off x="5312926" y="3317915"/>
            <a:ext cx="2850713" cy="356235"/>
          </a:xfrm>
          <a:prstGeom prst="rect">
            <a:avLst/>
          </a:prstGeom>
          <a:noFill/>
          <a:ln/>
        </p:spPr>
        <p:txBody>
          <a:bodyPr wrap="none" lIns="0" tIns="0" rIns="0" bIns="0" rtlCol="0" anchor="t"/>
          <a:lstStyle/>
          <a:p>
            <a:pPr marL="0" indent="0">
              <a:lnSpc>
                <a:spcPts val="2800"/>
              </a:lnSpc>
              <a:buNone/>
            </a:pPr>
            <a:r>
              <a:rPr lang="en-US" sz="2200" b="1" dirty="0">
                <a:solidFill>
                  <a:srgbClr val="9998FF"/>
                </a:solidFill>
                <a:latin typeface="Barlow Bold" pitchFamily="34" charset="0"/>
                <a:ea typeface="Barlow Bold" pitchFamily="34" charset="-122"/>
                <a:cs typeface="Barlow Bold" pitchFamily="34" charset="-120"/>
              </a:rPr>
              <a:t>Vanilla Tech Stack</a:t>
            </a:r>
            <a:endParaRPr lang="en-US" sz="2200" dirty="0"/>
          </a:p>
        </p:txBody>
      </p:sp>
      <p:sp>
        <p:nvSpPr>
          <p:cNvPr id="6" name="Text 4"/>
          <p:cNvSpPr/>
          <p:nvPr/>
        </p:nvSpPr>
        <p:spPr>
          <a:xfrm>
            <a:off x="5312926" y="3890724"/>
            <a:ext cx="4018359" cy="2080260"/>
          </a:xfrm>
          <a:prstGeom prst="rect">
            <a:avLst/>
          </a:prstGeom>
          <a:noFill/>
          <a:ln/>
        </p:spPr>
        <p:txBody>
          <a:bodyPr wrap="square" lIns="0" tIns="0" rIns="0" bIns="0" rtlCol="0" anchor="t"/>
          <a:lstStyle/>
          <a:p>
            <a:pPr marL="0" indent="0">
              <a:lnSpc>
                <a:spcPts val="2700"/>
              </a:lnSpc>
              <a:buNone/>
            </a:pPr>
            <a:r>
              <a:rPr lang="en-US" sz="1700" dirty="0">
                <a:solidFill>
                  <a:srgbClr val="EEEFF5"/>
                </a:solidFill>
                <a:latin typeface="Montserrat" pitchFamily="34" charset="0"/>
                <a:ea typeface="Montserrat" pitchFamily="34" charset="-122"/>
                <a:cs typeface="Montserrat" pitchFamily="34" charset="-120"/>
              </a:rPr>
              <a:t>The website leverages vanilla HTML, CSS, and JavaScript without relying on heavy frameworks. This prioritizes performance and simplicity, ensuring a fast and efficient user experience.</a:t>
            </a:r>
            <a:endParaRPr lang="en-US" sz="1700" dirty="0"/>
          </a:p>
        </p:txBody>
      </p:sp>
      <p:sp>
        <p:nvSpPr>
          <p:cNvPr id="7" name="Text 5"/>
          <p:cNvSpPr/>
          <p:nvPr/>
        </p:nvSpPr>
        <p:spPr>
          <a:xfrm>
            <a:off x="9867543" y="3317915"/>
            <a:ext cx="2850713" cy="356235"/>
          </a:xfrm>
          <a:prstGeom prst="rect">
            <a:avLst/>
          </a:prstGeom>
          <a:noFill/>
          <a:ln/>
        </p:spPr>
        <p:txBody>
          <a:bodyPr wrap="none" lIns="0" tIns="0" rIns="0" bIns="0" rtlCol="0" anchor="t"/>
          <a:lstStyle/>
          <a:p>
            <a:pPr marL="0" indent="0">
              <a:lnSpc>
                <a:spcPts val="2800"/>
              </a:lnSpc>
              <a:buNone/>
            </a:pPr>
            <a:r>
              <a:rPr lang="en-US" sz="2200" b="1" dirty="0">
                <a:solidFill>
                  <a:srgbClr val="9998FF"/>
                </a:solidFill>
                <a:latin typeface="Barlow Bold" pitchFamily="34" charset="0"/>
                <a:ea typeface="Barlow Bold" pitchFamily="34" charset="-122"/>
                <a:cs typeface="Barlow Bold" pitchFamily="34" charset="-120"/>
              </a:rPr>
              <a:t>Responsive Design</a:t>
            </a:r>
            <a:endParaRPr lang="en-US" sz="2200" dirty="0"/>
          </a:p>
        </p:txBody>
      </p:sp>
      <p:sp>
        <p:nvSpPr>
          <p:cNvPr id="8" name="Text 6"/>
          <p:cNvSpPr/>
          <p:nvPr/>
        </p:nvSpPr>
        <p:spPr>
          <a:xfrm>
            <a:off x="9867543" y="3890724"/>
            <a:ext cx="4018359" cy="2080260"/>
          </a:xfrm>
          <a:prstGeom prst="rect">
            <a:avLst/>
          </a:prstGeom>
          <a:noFill/>
          <a:ln/>
        </p:spPr>
        <p:txBody>
          <a:bodyPr wrap="square" lIns="0" tIns="0" rIns="0" bIns="0" rtlCol="0" anchor="t"/>
          <a:lstStyle/>
          <a:p>
            <a:pPr marL="0" indent="0">
              <a:lnSpc>
                <a:spcPts val="2700"/>
              </a:lnSpc>
              <a:buNone/>
            </a:pPr>
            <a:r>
              <a:rPr lang="en-US" sz="1700" dirty="0">
                <a:solidFill>
                  <a:srgbClr val="EEEFF5"/>
                </a:solidFill>
                <a:latin typeface="Montserrat" pitchFamily="34" charset="0"/>
                <a:ea typeface="Montserrat" pitchFamily="34" charset="-122"/>
                <a:cs typeface="Montserrat" pitchFamily="34" charset="-120"/>
              </a:rPr>
              <a:t>A mobile-first approach guides the design process, prioritizing user experience on various screen sizes and devices. Responsive design ensures optimal readability and functionality across all platforms.</a:t>
            </a:r>
            <a:endParaRPr lang="en-US" sz="1700" dirty="0"/>
          </a:p>
        </p:txBody>
      </p:sp>
      <p:sp>
        <p:nvSpPr>
          <p:cNvPr id="9" name="Rectangle 8"/>
          <p:cNvSpPr/>
          <p:nvPr/>
        </p:nvSpPr>
        <p:spPr>
          <a:xfrm>
            <a:off x="12882033" y="7772400"/>
            <a:ext cx="1657350" cy="351367"/>
          </a:xfrm>
          <a:prstGeom prst="rect">
            <a:avLst/>
          </a:prstGeom>
          <a:solidFill>
            <a:srgbClr val="282C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44709" y="677585"/>
            <a:ext cx="6732032" cy="712708"/>
          </a:xfrm>
          <a:prstGeom prst="rect">
            <a:avLst/>
          </a:prstGeom>
          <a:noFill/>
          <a:ln/>
        </p:spPr>
        <p:txBody>
          <a:bodyPr wrap="none" lIns="0" tIns="0" rIns="0" bIns="0" rtlCol="0" anchor="t"/>
          <a:lstStyle/>
          <a:p>
            <a:pPr marL="0" indent="0">
              <a:lnSpc>
                <a:spcPts val="5600"/>
              </a:lnSpc>
              <a:buNone/>
            </a:pPr>
            <a:r>
              <a:rPr lang="en-US" sz="4450" b="1" dirty="0">
                <a:solidFill>
                  <a:srgbClr val="9998FF"/>
                </a:solidFill>
                <a:latin typeface="Barlow Bold" pitchFamily="34" charset="0"/>
                <a:ea typeface="Barlow Bold" pitchFamily="34" charset="-122"/>
                <a:cs typeface="Barlow Bold" pitchFamily="34" charset="-120"/>
              </a:rPr>
              <a:t>UI Components and Layout</a:t>
            </a:r>
            <a:endParaRPr lang="en-US" sz="4450" dirty="0"/>
          </a:p>
        </p:txBody>
      </p:sp>
      <p:sp>
        <p:nvSpPr>
          <p:cNvPr id="4" name="Shape 1"/>
          <p:cNvSpPr/>
          <p:nvPr/>
        </p:nvSpPr>
        <p:spPr>
          <a:xfrm>
            <a:off x="6244709" y="1958935"/>
            <a:ext cx="487442" cy="487442"/>
          </a:xfrm>
          <a:prstGeom prst="roundRect">
            <a:avLst>
              <a:gd name="adj" fmla="val 40004"/>
            </a:avLst>
          </a:prstGeom>
          <a:solidFill>
            <a:srgbClr val="282C32"/>
          </a:solidFill>
          <a:ln/>
          <a:effectLst>
            <a:outerShdw blurRad="53340" dist="26670" dir="13500000" algn="bl" rotWithShape="0">
              <a:srgbClr val="FFFFFF">
                <a:alpha val="10000"/>
              </a:srgbClr>
            </a:outerShdw>
          </a:effectLst>
        </p:spPr>
      </p:sp>
      <p:sp>
        <p:nvSpPr>
          <p:cNvPr id="5" name="Text 2"/>
          <p:cNvSpPr/>
          <p:nvPr/>
        </p:nvSpPr>
        <p:spPr>
          <a:xfrm>
            <a:off x="6427827" y="2031563"/>
            <a:ext cx="121087" cy="342067"/>
          </a:xfrm>
          <a:prstGeom prst="rect">
            <a:avLst/>
          </a:prstGeom>
          <a:noFill/>
          <a:ln/>
        </p:spPr>
        <p:txBody>
          <a:bodyPr wrap="none" lIns="0" tIns="0" rIns="0" bIns="0" rtlCol="0" anchor="t"/>
          <a:lstStyle/>
          <a:p>
            <a:pPr marL="0" indent="0" algn="ctr">
              <a:lnSpc>
                <a:spcPts val="2650"/>
              </a:lnSpc>
              <a:buNone/>
            </a:pPr>
            <a:r>
              <a:rPr lang="en-US" sz="2650" b="1" dirty="0">
                <a:solidFill>
                  <a:srgbClr val="EEEFF5"/>
                </a:solidFill>
                <a:latin typeface="Barlow Bold" pitchFamily="34" charset="0"/>
                <a:ea typeface="Barlow Bold" pitchFamily="34" charset="-122"/>
                <a:cs typeface="Barlow Bold" pitchFamily="34" charset="-120"/>
              </a:rPr>
              <a:t>1</a:t>
            </a:r>
            <a:endParaRPr lang="en-US" sz="2650" dirty="0"/>
          </a:p>
        </p:txBody>
      </p:sp>
      <p:sp>
        <p:nvSpPr>
          <p:cNvPr id="6" name="Text 3"/>
          <p:cNvSpPr/>
          <p:nvPr/>
        </p:nvSpPr>
        <p:spPr>
          <a:xfrm>
            <a:off x="6948726" y="1958935"/>
            <a:ext cx="2850713" cy="356235"/>
          </a:xfrm>
          <a:prstGeom prst="rect">
            <a:avLst/>
          </a:prstGeom>
          <a:noFill/>
          <a:ln/>
        </p:spPr>
        <p:txBody>
          <a:bodyPr wrap="none" lIns="0" tIns="0" rIns="0" bIns="0" rtlCol="0" anchor="t"/>
          <a:lstStyle/>
          <a:p>
            <a:pPr marL="0" indent="0">
              <a:lnSpc>
                <a:spcPts val="2800"/>
              </a:lnSpc>
              <a:buNone/>
            </a:pPr>
            <a:r>
              <a:rPr lang="en-US" sz="2200" b="1" dirty="0">
                <a:solidFill>
                  <a:srgbClr val="EEEFF5"/>
                </a:solidFill>
                <a:latin typeface="Barlow Bold" pitchFamily="34" charset="0"/>
                <a:ea typeface="Barlow Bold" pitchFamily="34" charset="-122"/>
                <a:cs typeface="Barlow Bold" pitchFamily="34" charset="-120"/>
              </a:rPr>
              <a:t>Navigation</a:t>
            </a:r>
            <a:endParaRPr lang="en-US" sz="2200" dirty="0"/>
          </a:p>
        </p:txBody>
      </p:sp>
      <p:sp>
        <p:nvSpPr>
          <p:cNvPr id="7" name="Text 4"/>
          <p:cNvSpPr/>
          <p:nvPr/>
        </p:nvSpPr>
        <p:spPr>
          <a:xfrm>
            <a:off x="6948726" y="2445068"/>
            <a:ext cx="3001447" cy="2080260"/>
          </a:xfrm>
          <a:prstGeom prst="rect">
            <a:avLst/>
          </a:prstGeom>
          <a:noFill/>
          <a:ln/>
        </p:spPr>
        <p:txBody>
          <a:bodyPr wrap="square" lIns="0" tIns="0" rIns="0" bIns="0" rtlCol="0" anchor="t"/>
          <a:lstStyle/>
          <a:p>
            <a:pPr marL="0" indent="0">
              <a:lnSpc>
                <a:spcPts val="2700"/>
              </a:lnSpc>
              <a:buNone/>
            </a:pPr>
            <a:r>
              <a:rPr lang="en-US" sz="1700" dirty="0">
                <a:solidFill>
                  <a:srgbClr val="EEEFF5"/>
                </a:solidFill>
                <a:latin typeface="Montserrat" pitchFamily="34" charset="0"/>
                <a:ea typeface="Montserrat" pitchFamily="34" charset="-122"/>
                <a:cs typeface="Montserrat" pitchFamily="34" charset="-120"/>
              </a:rPr>
              <a:t>The navigation system is intuitive and responsive, adapting seamlessly to different screen sizes with a user-friendly hamburger menu.</a:t>
            </a:r>
            <a:endParaRPr lang="en-US" sz="1700" dirty="0"/>
          </a:p>
        </p:txBody>
      </p:sp>
      <p:sp>
        <p:nvSpPr>
          <p:cNvPr id="8" name="Shape 5"/>
          <p:cNvSpPr/>
          <p:nvPr/>
        </p:nvSpPr>
        <p:spPr>
          <a:xfrm>
            <a:off x="10166747" y="1958935"/>
            <a:ext cx="487442" cy="487442"/>
          </a:xfrm>
          <a:prstGeom prst="roundRect">
            <a:avLst>
              <a:gd name="adj" fmla="val 40004"/>
            </a:avLst>
          </a:prstGeom>
          <a:solidFill>
            <a:srgbClr val="282C32"/>
          </a:solidFill>
          <a:ln/>
          <a:effectLst>
            <a:outerShdw blurRad="53340" dist="26670" dir="13500000" algn="bl" rotWithShape="0">
              <a:srgbClr val="FFFFFF">
                <a:alpha val="10000"/>
              </a:srgbClr>
            </a:outerShdw>
          </a:effectLst>
        </p:spPr>
      </p:sp>
      <p:sp>
        <p:nvSpPr>
          <p:cNvPr id="9" name="Text 6"/>
          <p:cNvSpPr/>
          <p:nvPr/>
        </p:nvSpPr>
        <p:spPr>
          <a:xfrm>
            <a:off x="10314623" y="2031563"/>
            <a:ext cx="191572" cy="342067"/>
          </a:xfrm>
          <a:prstGeom prst="rect">
            <a:avLst/>
          </a:prstGeom>
          <a:noFill/>
          <a:ln/>
        </p:spPr>
        <p:txBody>
          <a:bodyPr wrap="none" lIns="0" tIns="0" rIns="0" bIns="0" rtlCol="0" anchor="t"/>
          <a:lstStyle/>
          <a:p>
            <a:pPr marL="0" indent="0" algn="ctr">
              <a:lnSpc>
                <a:spcPts val="2650"/>
              </a:lnSpc>
              <a:buNone/>
            </a:pPr>
            <a:r>
              <a:rPr lang="en-US" sz="2650" b="1" dirty="0">
                <a:solidFill>
                  <a:srgbClr val="EEEFF5"/>
                </a:solidFill>
                <a:latin typeface="Barlow Bold" pitchFamily="34" charset="0"/>
                <a:ea typeface="Barlow Bold" pitchFamily="34" charset="-122"/>
                <a:cs typeface="Barlow Bold" pitchFamily="34" charset="-120"/>
              </a:rPr>
              <a:t>2</a:t>
            </a:r>
            <a:endParaRPr lang="en-US" sz="2650" dirty="0"/>
          </a:p>
        </p:txBody>
      </p:sp>
      <p:sp>
        <p:nvSpPr>
          <p:cNvPr id="10" name="Text 7"/>
          <p:cNvSpPr/>
          <p:nvPr/>
        </p:nvSpPr>
        <p:spPr>
          <a:xfrm>
            <a:off x="10870763" y="1958935"/>
            <a:ext cx="2850713" cy="356235"/>
          </a:xfrm>
          <a:prstGeom prst="rect">
            <a:avLst/>
          </a:prstGeom>
          <a:noFill/>
          <a:ln/>
        </p:spPr>
        <p:txBody>
          <a:bodyPr wrap="none" lIns="0" tIns="0" rIns="0" bIns="0" rtlCol="0" anchor="t"/>
          <a:lstStyle/>
          <a:p>
            <a:pPr marL="0" indent="0">
              <a:lnSpc>
                <a:spcPts val="2800"/>
              </a:lnSpc>
              <a:buNone/>
            </a:pPr>
            <a:r>
              <a:rPr lang="en-US" sz="2200" b="1" dirty="0">
                <a:solidFill>
                  <a:srgbClr val="EEEFF5"/>
                </a:solidFill>
                <a:latin typeface="Barlow Bold" pitchFamily="34" charset="0"/>
                <a:ea typeface="Barlow Bold" pitchFamily="34" charset="-122"/>
                <a:cs typeface="Barlow Bold" pitchFamily="34" charset="-120"/>
              </a:rPr>
              <a:t>Hero Section</a:t>
            </a:r>
            <a:endParaRPr lang="en-US" sz="2200" dirty="0"/>
          </a:p>
        </p:txBody>
      </p:sp>
      <p:sp>
        <p:nvSpPr>
          <p:cNvPr id="11" name="Text 8"/>
          <p:cNvSpPr/>
          <p:nvPr/>
        </p:nvSpPr>
        <p:spPr>
          <a:xfrm>
            <a:off x="10870763" y="2445068"/>
            <a:ext cx="3001447" cy="2080260"/>
          </a:xfrm>
          <a:prstGeom prst="rect">
            <a:avLst/>
          </a:prstGeom>
          <a:noFill/>
          <a:ln/>
        </p:spPr>
        <p:txBody>
          <a:bodyPr wrap="square" lIns="0" tIns="0" rIns="0" bIns="0" rtlCol="0" anchor="t"/>
          <a:lstStyle/>
          <a:p>
            <a:pPr marL="0" indent="0">
              <a:lnSpc>
                <a:spcPts val="2700"/>
              </a:lnSpc>
              <a:buNone/>
            </a:pPr>
            <a:r>
              <a:rPr lang="en-US" sz="1700" dirty="0">
                <a:solidFill>
                  <a:srgbClr val="EEEFF5"/>
                </a:solidFill>
                <a:latin typeface="Montserrat" pitchFamily="34" charset="0"/>
                <a:ea typeface="Montserrat" pitchFamily="34" charset="-122"/>
                <a:cs typeface="Montserrat" pitchFamily="34" charset="-120"/>
              </a:rPr>
              <a:t>The hero section features prominent imagery, captivating users with a visually engaging introduction and compelling calls to action.</a:t>
            </a:r>
            <a:endParaRPr lang="en-US" sz="1700" dirty="0"/>
          </a:p>
        </p:txBody>
      </p:sp>
      <p:sp>
        <p:nvSpPr>
          <p:cNvPr id="12" name="Shape 9"/>
          <p:cNvSpPr/>
          <p:nvPr/>
        </p:nvSpPr>
        <p:spPr>
          <a:xfrm>
            <a:off x="6244709" y="4985623"/>
            <a:ext cx="487442" cy="487442"/>
          </a:xfrm>
          <a:prstGeom prst="roundRect">
            <a:avLst>
              <a:gd name="adj" fmla="val 40004"/>
            </a:avLst>
          </a:prstGeom>
          <a:solidFill>
            <a:srgbClr val="282C32"/>
          </a:solidFill>
          <a:ln/>
          <a:effectLst>
            <a:outerShdw blurRad="53340" dist="26670" dir="13500000" algn="bl" rotWithShape="0">
              <a:srgbClr val="FFFFFF">
                <a:alpha val="10000"/>
              </a:srgbClr>
            </a:outerShdw>
          </a:effectLst>
        </p:spPr>
      </p:sp>
      <p:sp>
        <p:nvSpPr>
          <p:cNvPr id="13" name="Text 10"/>
          <p:cNvSpPr/>
          <p:nvPr/>
        </p:nvSpPr>
        <p:spPr>
          <a:xfrm>
            <a:off x="6396037" y="5058251"/>
            <a:ext cx="184666" cy="342067"/>
          </a:xfrm>
          <a:prstGeom prst="rect">
            <a:avLst/>
          </a:prstGeom>
          <a:noFill/>
          <a:ln/>
        </p:spPr>
        <p:txBody>
          <a:bodyPr wrap="none" lIns="0" tIns="0" rIns="0" bIns="0" rtlCol="0" anchor="t"/>
          <a:lstStyle/>
          <a:p>
            <a:pPr marL="0" indent="0" algn="ctr">
              <a:lnSpc>
                <a:spcPts val="2650"/>
              </a:lnSpc>
              <a:buNone/>
            </a:pPr>
            <a:r>
              <a:rPr lang="en-US" sz="2650" b="1" dirty="0">
                <a:solidFill>
                  <a:srgbClr val="EEEFF5"/>
                </a:solidFill>
                <a:latin typeface="Barlow Bold" pitchFamily="34" charset="0"/>
                <a:ea typeface="Barlow Bold" pitchFamily="34" charset="-122"/>
                <a:cs typeface="Barlow Bold" pitchFamily="34" charset="-120"/>
              </a:rPr>
              <a:t>3</a:t>
            </a:r>
            <a:endParaRPr lang="en-US" sz="2650" dirty="0"/>
          </a:p>
        </p:txBody>
      </p:sp>
      <p:sp>
        <p:nvSpPr>
          <p:cNvPr id="14" name="Text 11"/>
          <p:cNvSpPr/>
          <p:nvPr/>
        </p:nvSpPr>
        <p:spPr>
          <a:xfrm>
            <a:off x="6948726" y="4985623"/>
            <a:ext cx="2850713" cy="356235"/>
          </a:xfrm>
          <a:prstGeom prst="rect">
            <a:avLst/>
          </a:prstGeom>
          <a:noFill/>
          <a:ln/>
        </p:spPr>
        <p:txBody>
          <a:bodyPr wrap="none" lIns="0" tIns="0" rIns="0" bIns="0" rtlCol="0" anchor="t"/>
          <a:lstStyle/>
          <a:p>
            <a:pPr marL="0" indent="0">
              <a:lnSpc>
                <a:spcPts val="2800"/>
              </a:lnSpc>
              <a:buNone/>
            </a:pPr>
            <a:r>
              <a:rPr lang="en-US" sz="2200" b="1" dirty="0">
                <a:solidFill>
                  <a:srgbClr val="EEEFF5"/>
                </a:solidFill>
                <a:latin typeface="Barlow Bold" pitchFamily="34" charset="0"/>
                <a:ea typeface="Barlow Bold" pitchFamily="34" charset="-122"/>
                <a:cs typeface="Barlow Bold" pitchFamily="34" charset="-120"/>
              </a:rPr>
              <a:t>Card-Based Layout</a:t>
            </a:r>
            <a:endParaRPr lang="en-US" sz="2200" dirty="0"/>
          </a:p>
        </p:txBody>
      </p:sp>
      <p:sp>
        <p:nvSpPr>
          <p:cNvPr id="15" name="Text 12"/>
          <p:cNvSpPr/>
          <p:nvPr/>
        </p:nvSpPr>
        <p:spPr>
          <a:xfrm>
            <a:off x="6948726" y="5471755"/>
            <a:ext cx="3001447" cy="2080260"/>
          </a:xfrm>
          <a:prstGeom prst="rect">
            <a:avLst/>
          </a:prstGeom>
          <a:noFill/>
          <a:ln/>
        </p:spPr>
        <p:txBody>
          <a:bodyPr wrap="square" lIns="0" tIns="0" rIns="0" bIns="0" rtlCol="0" anchor="t"/>
          <a:lstStyle/>
          <a:p>
            <a:pPr marL="0" indent="0">
              <a:lnSpc>
                <a:spcPts val="2700"/>
              </a:lnSpc>
              <a:buNone/>
            </a:pPr>
            <a:r>
              <a:rPr lang="en-US" sz="1700" dirty="0">
                <a:solidFill>
                  <a:srgbClr val="EEEFF5"/>
                </a:solidFill>
                <a:latin typeface="Montserrat" pitchFamily="34" charset="0"/>
                <a:ea typeface="Montserrat" pitchFamily="34" charset="-122"/>
                <a:cs typeface="Montserrat" pitchFamily="34" charset="-120"/>
              </a:rPr>
              <a:t>Program, mentor, and resource information is presented in a clear and concise format using card-based layouts, enhancing readability and accessibility.</a:t>
            </a:r>
            <a:endParaRPr lang="en-US" sz="1700" dirty="0"/>
          </a:p>
        </p:txBody>
      </p:sp>
      <p:sp>
        <p:nvSpPr>
          <p:cNvPr id="16" name="Shape 13"/>
          <p:cNvSpPr/>
          <p:nvPr/>
        </p:nvSpPr>
        <p:spPr>
          <a:xfrm>
            <a:off x="10166747" y="4985623"/>
            <a:ext cx="487442" cy="487442"/>
          </a:xfrm>
          <a:prstGeom prst="roundRect">
            <a:avLst>
              <a:gd name="adj" fmla="val 40004"/>
            </a:avLst>
          </a:prstGeom>
          <a:solidFill>
            <a:srgbClr val="282C32"/>
          </a:solidFill>
          <a:ln/>
          <a:effectLst>
            <a:outerShdw blurRad="53340" dist="26670" dir="13500000" algn="bl" rotWithShape="0">
              <a:srgbClr val="FFFFFF">
                <a:alpha val="10000"/>
              </a:srgbClr>
            </a:outerShdw>
          </a:effectLst>
        </p:spPr>
      </p:sp>
      <p:sp>
        <p:nvSpPr>
          <p:cNvPr id="17" name="Text 14"/>
          <p:cNvSpPr/>
          <p:nvPr/>
        </p:nvSpPr>
        <p:spPr>
          <a:xfrm>
            <a:off x="10307003" y="5058251"/>
            <a:ext cx="206931" cy="342067"/>
          </a:xfrm>
          <a:prstGeom prst="rect">
            <a:avLst/>
          </a:prstGeom>
          <a:noFill/>
          <a:ln/>
        </p:spPr>
        <p:txBody>
          <a:bodyPr wrap="none" lIns="0" tIns="0" rIns="0" bIns="0" rtlCol="0" anchor="t"/>
          <a:lstStyle/>
          <a:p>
            <a:pPr marL="0" indent="0" algn="ctr">
              <a:lnSpc>
                <a:spcPts val="2650"/>
              </a:lnSpc>
              <a:buNone/>
            </a:pPr>
            <a:r>
              <a:rPr lang="en-US" sz="2650" b="1" dirty="0">
                <a:solidFill>
                  <a:srgbClr val="EEEFF5"/>
                </a:solidFill>
                <a:latin typeface="Barlow Bold" pitchFamily="34" charset="0"/>
                <a:ea typeface="Barlow Bold" pitchFamily="34" charset="-122"/>
                <a:cs typeface="Barlow Bold" pitchFamily="34" charset="-120"/>
              </a:rPr>
              <a:t>4</a:t>
            </a:r>
            <a:endParaRPr lang="en-US" sz="2650" dirty="0"/>
          </a:p>
        </p:txBody>
      </p:sp>
      <p:sp>
        <p:nvSpPr>
          <p:cNvPr id="18" name="Text 15"/>
          <p:cNvSpPr/>
          <p:nvPr/>
        </p:nvSpPr>
        <p:spPr>
          <a:xfrm>
            <a:off x="10870763" y="4985623"/>
            <a:ext cx="2850713" cy="356235"/>
          </a:xfrm>
          <a:prstGeom prst="rect">
            <a:avLst/>
          </a:prstGeom>
          <a:noFill/>
          <a:ln/>
        </p:spPr>
        <p:txBody>
          <a:bodyPr wrap="none" lIns="0" tIns="0" rIns="0" bIns="0" rtlCol="0" anchor="t"/>
          <a:lstStyle/>
          <a:p>
            <a:pPr marL="0" indent="0">
              <a:lnSpc>
                <a:spcPts val="2800"/>
              </a:lnSpc>
              <a:buNone/>
            </a:pPr>
            <a:r>
              <a:rPr lang="en-US" sz="2200" b="1" dirty="0">
                <a:solidFill>
                  <a:srgbClr val="EEEFF5"/>
                </a:solidFill>
                <a:latin typeface="Barlow Bold" pitchFamily="34" charset="0"/>
                <a:ea typeface="Barlow Bold" pitchFamily="34" charset="-122"/>
                <a:cs typeface="Barlow Bold" pitchFamily="34" charset="-120"/>
              </a:rPr>
              <a:t>Design Elements</a:t>
            </a:r>
            <a:endParaRPr lang="en-US" sz="2200" dirty="0"/>
          </a:p>
        </p:txBody>
      </p:sp>
      <p:sp>
        <p:nvSpPr>
          <p:cNvPr id="19" name="Text 16"/>
          <p:cNvSpPr/>
          <p:nvPr/>
        </p:nvSpPr>
        <p:spPr>
          <a:xfrm>
            <a:off x="10870763" y="5471755"/>
            <a:ext cx="3001447" cy="1733550"/>
          </a:xfrm>
          <a:prstGeom prst="rect">
            <a:avLst/>
          </a:prstGeom>
          <a:noFill/>
          <a:ln/>
        </p:spPr>
        <p:txBody>
          <a:bodyPr wrap="square" lIns="0" tIns="0" rIns="0" bIns="0" rtlCol="0" anchor="t"/>
          <a:lstStyle/>
          <a:p>
            <a:pPr marL="0" indent="0">
              <a:lnSpc>
                <a:spcPts val="2700"/>
              </a:lnSpc>
              <a:buNone/>
            </a:pPr>
            <a:r>
              <a:rPr lang="en-US" sz="1700" dirty="0">
                <a:solidFill>
                  <a:srgbClr val="EEEFF5"/>
                </a:solidFill>
                <a:latin typeface="Montserrat" pitchFamily="34" charset="0"/>
                <a:ea typeface="Montserrat" pitchFamily="34" charset="-122"/>
                <a:cs typeface="Montserrat" pitchFamily="34" charset="-120"/>
              </a:rPr>
              <a:t>Gradients, a modern color scheme, and responsive grid systems contribute to a visually appealing and organized layout.</a:t>
            </a:r>
            <a:endParaRPr lang="en-US" sz="1700" dirty="0"/>
          </a:p>
        </p:txBody>
      </p:sp>
      <p:sp>
        <p:nvSpPr>
          <p:cNvPr id="20" name="Rectangle 19"/>
          <p:cNvSpPr/>
          <p:nvPr/>
        </p:nvSpPr>
        <p:spPr>
          <a:xfrm>
            <a:off x="12882033" y="7772400"/>
            <a:ext cx="1657350" cy="351367"/>
          </a:xfrm>
          <a:prstGeom prst="rect">
            <a:avLst/>
          </a:prstGeom>
          <a:solidFill>
            <a:srgbClr val="282C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58309" y="2410420"/>
            <a:ext cx="10010537" cy="712708"/>
          </a:xfrm>
          <a:prstGeom prst="rect">
            <a:avLst/>
          </a:prstGeom>
          <a:noFill/>
          <a:ln/>
        </p:spPr>
        <p:txBody>
          <a:bodyPr wrap="none" lIns="0" tIns="0" rIns="0" bIns="0" rtlCol="0" anchor="t"/>
          <a:lstStyle/>
          <a:p>
            <a:pPr marL="0" indent="0">
              <a:lnSpc>
                <a:spcPts val="5600"/>
              </a:lnSpc>
              <a:buNone/>
            </a:pPr>
            <a:r>
              <a:rPr lang="en-US" sz="4450" b="1" dirty="0">
                <a:solidFill>
                  <a:srgbClr val="9998FF"/>
                </a:solidFill>
                <a:latin typeface="Barlow Bold" pitchFamily="34" charset="0"/>
                <a:ea typeface="Barlow Bold" pitchFamily="34" charset="-122"/>
                <a:cs typeface="Barlow Bold" pitchFamily="34" charset="-120"/>
              </a:rPr>
              <a:t>Design Elements: Color and Typography</a:t>
            </a:r>
            <a:endParaRPr lang="en-US" sz="4450" dirty="0"/>
          </a:p>
        </p:txBody>
      </p:sp>
      <p:sp>
        <p:nvSpPr>
          <p:cNvPr id="3" name="Text 1"/>
          <p:cNvSpPr/>
          <p:nvPr/>
        </p:nvSpPr>
        <p:spPr>
          <a:xfrm>
            <a:off x="758309" y="3664625"/>
            <a:ext cx="2850713" cy="356235"/>
          </a:xfrm>
          <a:prstGeom prst="rect">
            <a:avLst/>
          </a:prstGeom>
          <a:noFill/>
          <a:ln/>
        </p:spPr>
        <p:txBody>
          <a:bodyPr wrap="none" lIns="0" tIns="0" rIns="0" bIns="0" rtlCol="0" anchor="t"/>
          <a:lstStyle/>
          <a:p>
            <a:pPr marL="0" indent="0">
              <a:lnSpc>
                <a:spcPts val="2800"/>
              </a:lnSpc>
              <a:buNone/>
            </a:pPr>
            <a:r>
              <a:rPr lang="en-US" sz="2200" b="1" dirty="0">
                <a:solidFill>
                  <a:srgbClr val="9998FF"/>
                </a:solidFill>
                <a:latin typeface="Barlow Bold" pitchFamily="34" charset="0"/>
                <a:ea typeface="Barlow Bold" pitchFamily="34" charset="-122"/>
                <a:cs typeface="Barlow Bold" pitchFamily="34" charset="-120"/>
              </a:rPr>
              <a:t>Color Scheme</a:t>
            </a:r>
            <a:endParaRPr lang="en-US" sz="2200" dirty="0"/>
          </a:p>
        </p:txBody>
      </p:sp>
      <p:sp>
        <p:nvSpPr>
          <p:cNvPr id="4" name="Text 2"/>
          <p:cNvSpPr/>
          <p:nvPr/>
        </p:nvSpPr>
        <p:spPr>
          <a:xfrm>
            <a:off x="758309" y="4237434"/>
            <a:ext cx="6292572" cy="1386840"/>
          </a:xfrm>
          <a:prstGeom prst="rect">
            <a:avLst/>
          </a:prstGeom>
          <a:noFill/>
          <a:ln/>
        </p:spPr>
        <p:txBody>
          <a:bodyPr wrap="square" lIns="0" tIns="0" rIns="0" bIns="0" rtlCol="0" anchor="t"/>
          <a:lstStyle/>
          <a:p>
            <a:pPr marL="0" indent="0">
              <a:lnSpc>
                <a:spcPts val="2700"/>
              </a:lnSpc>
              <a:buNone/>
            </a:pPr>
            <a:r>
              <a:rPr lang="en-US" sz="1700" dirty="0">
                <a:solidFill>
                  <a:srgbClr val="EEEFF5"/>
                </a:solidFill>
                <a:latin typeface="Montserrat" pitchFamily="34" charset="0"/>
                <a:ea typeface="Montserrat" pitchFamily="34" charset="-122"/>
                <a:cs typeface="Montserrat" pitchFamily="34" charset="-120"/>
              </a:rPr>
              <a:t>The website utilizes a dark primary background (#081b29) for a modern and sophisticated aesthetic. Accent colors, #009FFF (blue) and #ec2F4B (red), add visual interest and contrast.</a:t>
            </a:r>
            <a:endParaRPr lang="en-US" sz="1700" dirty="0"/>
          </a:p>
        </p:txBody>
      </p:sp>
      <p:sp>
        <p:nvSpPr>
          <p:cNvPr id="5" name="Text 3"/>
          <p:cNvSpPr/>
          <p:nvPr/>
        </p:nvSpPr>
        <p:spPr>
          <a:xfrm>
            <a:off x="7587139" y="3664625"/>
            <a:ext cx="2850713" cy="356235"/>
          </a:xfrm>
          <a:prstGeom prst="rect">
            <a:avLst/>
          </a:prstGeom>
          <a:noFill/>
          <a:ln/>
        </p:spPr>
        <p:txBody>
          <a:bodyPr wrap="none" lIns="0" tIns="0" rIns="0" bIns="0" rtlCol="0" anchor="t"/>
          <a:lstStyle/>
          <a:p>
            <a:pPr marL="0" indent="0">
              <a:lnSpc>
                <a:spcPts val="2800"/>
              </a:lnSpc>
              <a:buNone/>
            </a:pPr>
            <a:r>
              <a:rPr lang="en-US" sz="2200" b="1" dirty="0">
                <a:solidFill>
                  <a:srgbClr val="9998FF"/>
                </a:solidFill>
                <a:latin typeface="Barlow Bold" pitchFamily="34" charset="0"/>
                <a:ea typeface="Barlow Bold" pitchFamily="34" charset="-122"/>
                <a:cs typeface="Barlow Bold" pitchFamily="34" charset="-120"/>
              </a:rPr>
              <a:t>Typography</a:t>
            </a:r>
            <a:endParaRPr lang="en-US" sz="2200" dirty="0"/>
          </a:p>
        </p:txBody>
      </p:sp>
      <p:sp>
        <p:nvSpPr>
          <p:cNvPr id="6" name="Text 4"/>
          <p:cNvSpPr/>
          <p:nvPr/>
        </p:nvSpPr>
        <p:spPr>
          <a:xfrm>
            <a:off x="7587139" y="4237434"/>
            <a:ext cx="6292572" cy="1386840"/>
          </a:xfrm>
          <a:prstGeom prst="rect">
            <a:avLst/>
          </a:prstGeom>
          <a:noFill/>
          <a:ln/>
        </p:spPr>
        <p:txBody>
          <a:bodyPr wrap="square" lIns="0" tIns="0" rIns="0" bIns="0" rtlCol="0" anchor="t"/>
          <a:lstStyle/>
          <a:p>
            <a:pPr marL="0" indent="0">
              <a:lnSpc>
                <a:spcPts val="2700"/>
              </a:lnSpc>
              <a:buNone/>
            </a:pPr>
            <a:r>
              <a:rPr lang="en-US" sz="1700" dirty="0">
                <a:solidFill>
                  <a:srgbClr val="EEEFF5"/>
                </a:solidFill>
                <a:latin typeface="Montserrat" pitchFamily="34" charset="0"/>
                <a:ea typeface="Montserrat" pitchFamily="34" charset="-122"/>
                <a:cs typeface="Montserrat" pitchFamily="34" charset="-120"/>
              </a:rPr>
              <a:t>The Poppins font family ensures clean, modern readability, while responsive font sizing using rem units adapts to different screen sizes. Hierarchical typography is implemented for visual clarity.</a:t>
            </a:r>
            <a:endParaRPr lang="en-US" sz="1700" dirty="0"/>
          </a:p>
        </p:txBody>
      </p:sp>
      <p:sp>
        <p:nvSpPr>
          <p:cNvPr id="7" name="Rectangle 6"/>
          <p:cNvSpPr/>
          <p:nvPr/>
        </p:nvSpPr>
        <p:spPr>
          <a:xfrm>
            <a:off x="12882033" y="7772400"/>
            <a:ext cx="1657350" cy="351367"/>
          </a:xfrm>
          <a:prstGeom prst="rect">
            <a:avLst/>
          </a:prstGeom>
          <a:solidFill>
            <a:srgbClr val="282C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44709" y="2096214"/>
            <a:ext cx="7527250" cy="712708"/>
          </a:xfrm>
          <a:prstGeom prst="rect">
            <a:avLst/>
          </a:prstGeom>
          <a:noFill/>
          <a:ln/>
        </p:spPr>
        <p:txBody>
          <a:bodyPr wrap="none" lIns="0" tIns="0" rIns="0" bIns="0" rtlCol="0" anchor="t"/>
          <a:lstStyle/>
          <a:p>
            <a:pPr marL="0" indent="0">
              <a:lnSpc>
                <a:spcPts val="5600"/>
              </a:lnSpc>
              <a:buNone/>
            </a:pPr>
            <a:r>
              <a:rPr lang="en-US" sz="4450" b="1" dirty="0">
                <a:solidFill>
                  <a:srgbClr val="9998FF"/>
                </a:solidFill>
                <a:latin typeface="Barlow Bold" pitchFamily="34" charset="0"/>
                <a:ea typeface="Barlow Bold" pitchFamily="34" charset="-122"/>
                <a:cs typeface="Barlow Bold" pitchFamily="34" charset="-120"/>
              </a:rPr>
              <a:t>External Plugins and Libraries</a:t>
            </a:r>
            <a:endParaRPr lang="en-US" sz="4450" dirty="0"/>
          </a:p>
        </p:txBody>
      </p:sp>
      <p:sp>
        <p:nvSpPr>
          <p:cNvPr id="4" name="Shape 1"/>
          <p:cNvSpPr/>
          <p:nvPr/>
        </p:nvSpPr>
        <p:spPr>
          <a:xfrm>
            <a:off x="6244709" y="3133844"/>
            <a:ext cx="3705463" cy="2999542"/>
          </a:xfrm>
          <a:prstGeom prst="roundRect">
            <a:avLst>
              <a:gd name="adj" fmla="val 6501"/>
            </a:avLst>
          </a:prstGeom>
          <a:solidFill>
            <a:srgbClr val="282C32"/>
          </a:solidFill>
          <a:ln/>
          <a:effectLst>
            <a:outerShdw blurRad="53340" dist="26670" dir="13500000" algn="bl" rotWithShape="0">
              <a:srgbClr val="FFFFFF">
                <a:alpha val="10000"/>
              </a:srgbClr>
            </a:outerShdw>
          </a:effectLst>
        </p:spPr>
      </p:sp>
      <p:sp>
        <p:nvSpPr>
          <p:cNvPr id="5" name="Text 2"/>
          <p:cNvSpPr/>
          <p:nvPr/>
        </p:nvSpPr>
        <p:spPr>
          <a:xfrm>
            <a:off x="6461284" y="3350419"/>
            <a:ext cx="2850713" cy="356235"/>
          </a:xfrm>
          <a:prstGeom prst="rect">
            <a:avLst/>
          </a:prstGeom>
          <a:noFill/>
          <a:ln/>
        </p:spPr>
        <p:txBody>
          <a:bodyPr wrap="none" lIns="0" tIns="0" rIns="0" bIns="0" rtlCol="0" anchor="t"/>
          <a:lstStyle/>
          <a:p>
            <a:pPr marL="0" indent="0">
              <a:lnSpc>
                <a:spcPts val="2800"/>
              </a:lnSpc>
              <a:buNone/>
            </a:pPr>
            <a:r>
              <a:rPr lang="en-US" sz="2200" b="1" dirty="0">
                <a:solidFill>
                  <a:srgbClr val="EEEFF5"/>
                </a:solidFill>
                <a:latin typeface="Barlow Bold" pitchFamily="34" charset="0"/>
                <a:ea typeface="Barlow Bold" pitchFamily="34" charset="-122"/>
                <a:cs typeface="Barlow Bold" pitchFamily="34" charset="-120"/>
              </a:rPr>
              <a:t>Boxicons</a:t>
            </a:r>
            <a:endParaRPr lang="en-US" sz="2200" dirty="0"/>
          </a:p>
        </p:txBody>
      </p:sp>
      <p:sp>
        <p:nvSpPr>
          <p:cNvPr id="6" name="Text 3"/>
          <p:cNvSpPr/>
          <p:nvPr/>
        </p:nvSpPr>
        <p:spPr>
          <a:xfrm>
            <a:off x="6461284" y="3836551"/>
            <a:ext cx="3272314" cy="2080260"/>
          </a:xfrm>
          <a:prstGeom prst="rect">
            <a:avLst/>
          </a:prstGeom>
          <a:noFill/>
          <a:ln/>
        </p:spPr>
        <p:txBody>
          <a:bodyPr wrap="square" lIns="0" tIns="0" rIns="0" bIns="0" rtlCol="0" anchor="t"/>
          <a:lstStyle/>
          <a:p>
            <a:pPr marL="0" indent="0">
              <a:lnSpc>
                <a:spcPts val="2700"/>
              </a:lnSpc>
              <a:buNone/>
            </a:pPr>
            <a:r>
              <a:rPr lang="en-US" sz="1700" dirty="0">
                <a:solidFill>
                  <a:srgbClr val="EEEFF5"/>
                </a:solidFill>
                <a:latin typeface="Montserrat" pitchFamily="34" charset="0"/>
                <a:ea typeface="Montserrat" pitchFamily="34" charset="-122"/>
                <a:cs typeface="Montserrat" pitchFamily="34" charset="-120"/>
              </a:rPr>
              <a:t>Modern, scalable icons from the Boxicons (v2.1.1) library enhance the website's visual appeal and provide a consistent iconography system.</a:t>
            </a:r>
            <a:endParaRPr lang="en-US" sz="1700" dirty="0"/>
          </a:p>
        </p:txBody>
      </p:sp>
      <p:sp>
        <p:nvSpPr>
          <p:cNvPr id="7" name="Shape 4"/>
          <p:cNvSpPr/>
          <p:nvPr/>
        </p:nvSpPr>
        <p:spPr>
          <a:xfrm>
            <a:off x="10166747" y="3133844"/>
            <a:ext cx="3705463" cy="2999542"/>
          </a:xfrm>
          <a:prstGeom prst="roundRect">
            <a:avLst>
              <a:gd name="adj" fmla="val 6501"/>
            </a:avLst>
          </a:prstGeom>
          <a:solidFill>
            <a:srgbClr val="282C32"/>
          </a:solidFill>
          <a:ln/>
          <a:effectLst>
            <a:outerShdw blurRad="53340" dist="26670" dir="13500000" algn="bl" rotWithShape="0">
              <a:srgbClr val="FFFFFF">
                <a:alpha val="10000"/>
              </a:srgbClr>
            </a:outerShdw>
          </a:effectLst>
        </p:spPr>
      </p:sp>
      <p:sp>
        <p:nvSpPr>
          <p:cNvPr id="8" name="Text 5"/>
          <p:cNvSpPr/>
          <p:nvPr/>
        </p:nvSpPr>
        <p:spPr>
          <a:xfrm>
            <a:off x="10383322" y="3350419"/>
            <a:ext cx="2850713" cy="356235"/>
          </a:xfrm>
          <a:prstGeom prst="rect">
            <a:avLst/>
          </a:prstGeom>
          <a:noFill/>
          <a:ln/>
        </p:spPr>
        <p:txBody>
          <a:bodyPr wrap="none" lIns="0" tIns="0" rIns="0" bIns="0" rtlCol="0" anchor="t"/>
          <a:lstStyle/>
          <a:p>
            <a:pPr marL="0" indent="0">
              <a:lnSpc>
                <a:spcPts val="2800"/>
              </a:lnSpc>
              <a:buNone/>
            </a:pPr>
            <a:r>
              <a:rPr lang="en-US" sz="2200" b="1" dirty="0">
                <a:solidFill>
                  <a:srgbClr val="EEEFF5"/>
                </a:solidFill>
                <a:latin typeface="Barlow Bold" pitchFamily="34" charset="0"/>
                <a:ea typeface="Barlow Bold" pitchFamily="34" charset="-122"/>
                <a:cs typeface="Barlow Bold" pitchFamily="34" charset="-120"/>
              </a:rPr>
              <a:t>Minimalist Libraries</a:t>
            </a:r>
            <a:endParaRPr lang="en-US" sz="2200" dirty="0"/>
          </a:p>
        </p:txBody>
      </p:sp>
      <p:sp>
        <p:nvSpPr>
          <p:cNvPr id="9" name="Text 6"/>
          <p:cNvSpPr/>
          <p:nvPr/>
        </p:nvSpPr>
        <p:spPr>
          <a:xfrm>
            <a:off x="10383322" y="3836551"/>
            <a:ext cx="3272314" cy="2080260"/>
          </a:xfrm>
          <a:prstGeom prst="rect">
            <a:avLst/>
          </a:prstGeom>
          <a:noFill/>
          <a:ln/>
        </p:spPr>
        <p:txBody>
          <a:bodyPr wrap="square" lIns="0" tIns="0" rIns="0" bIns="0" rtlCol="0" anchor="t"/>
          <a:lstStyle/>
          <a:p>
            <a:pPr marL="0" indent="0">
              <a:lnSpc>
                <a:spcPts val="2700"/>
              </a:lnSpc>
              <a:buNone/>
            </a:pPr>
            <a:r>
              <a:rPr lang="en-US" sz="1700" dirty="0">
                <a:solidFill>
                  <a:srgbClr val="EEEFF5"/>
                </a:solidFill>
                <a:latin typeface="Montserrat" pitchFamily="34" charset="0"/>
                <a:ea typeface="Montserrat" pitchFamily="34" charset="-122"/>
                <a:cs typeface="Montserrat" pitchFamily="34" charset="-120"/>
              </a:rPr>
              <a:t>The website avoids heavy JavaScript frameworks, prioritizing a lightweight and efficient user experience. Custom JavaScript is used for interactive features.</a:t>
            </a:r>
            <a:endParaRPr lang="en-US" sz="1700" dirty="0"/>
          </a:p>
        </p:txBody>
      </p:sp>
      <p:sp>
        <p:nvSpPr>
          <p:cNvPr id="10" name="Rectangle 9"/>
          <p:cNvSpPr/>
          <p:nvPr/>
        </p:nvSpPr>
        <p:spPr>
          <a:xfrm>
            <a:off x="12882033" y="7772400"/>
            <a:ext cx="1657350" cy="351367"/>
          </a:xfrm>
          <a:prstGeom prst="rect">
            <a:avLst/>
          </a:prstGeom>
          <a:solidFill>
            <a:srgbClr val="282C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706517" y="555188"/>
            <a:ext cx="6598325" cy="664012"/>
          </a:xfrm>
          <a:prstGeom prst="rect">
            <a:avLst/>
          </a:prstGeom>
          <a:noFill/>
          <a:ln/>
        </p:spPr>
        <p:txBody>
          <a:bodyPr wrap="none" lIns="0" tIns="0" rIns="0" bIns="0" rtlCol="0" anchor="t"/>
          <a:lstStyle/>
          <a:p>
            <a:pPr marL="0" indent="0">
              <a:lnSpc>
                <a:spcPts val="5200"/>
              </a:lnSpc>
              <a:buNone/>
            </a:pPr>
            <a:r>
              <a:rPr lang="en-US" sz="4150" b="1" dirty="0">
                <a:solidFill>
                  <a:srgbClr val="9998FF"/>
                </a:solidFill>
                <a:latin typeface="Barlow Bold" pitchFamily="34" charset="0"/>
                <a:ea typeface="Barlow Bold" pitchFamily="34" charset="-122"/>
                <a:cs typeface="Barlow Bold" pitchFamily="34" charset="-120"/>
              </a:rPr>
              <a:t>Responsive Design Features</a:t>
            </a:r>
            <a:endParaRPr lang="en-US" sz="4150" dirty="0"/>
          </a:p>
        </p:txBody>
      </p:sp>
      <p:pic>
        <p:nvPicPr>
          <p:cNvPr id="4" name="Image 1" descr="preencoded.png"/>
          <p:cNvPicPr>
            <a:picLocks noChangeAspect="1"/>
          </p:cNvPicPr>
          <p:nvPr/>
        </p:nvPicPr>
        <p:blipFill>
          <a:blip r:embed="rId3"/>
          <a:stretch>
            <a:fillRect/>
          </a:stretch>
        </p:blipFill>
        <p:spPr>
          <a:xfrm>
            <a:off x="706517" y="1521976"/>
            <a:ext cx="504706" cy="504706"/>
          </a:xfrm>
          <a:prstGeom prst="rect">
            <a:avLst/>
          </a:prstGeom>
        </p:spPr>
      </p:pic>
      <p:sp>
        <p:nvSpPr>
          <p:cNvPr id="5" name="Text 1"/>
          <p:cNvSpPr/>
          <p:nvPr/>
        </p:nvSpPr>
        <p:spPr>
          <a:xfrm>
            <a:off x="706517" y="2228493"/>
            <a:ext cx="2656403" cy="331946"/>
          </a:xfrm>
          <a:prstGeom prst="rect">
            <a:avLst/>
          </a:prstGeom>
          <a:noFill/>
          <a:ln/>
        </p:spPr>
        <p:txBody>
          <a:bodyPr wrap="none" lIns="0" tIns="0" rIns="0" bIns="0" rtlCol="0" anchor="t"/>
          <a:lstStyle/>
          <a:p>
            <a:pPr marL="0" indent="0" algn="l">
              <a:lnSpc>
                <a:spcPts val="2600"/>
              </a:lnSpc>
              <a:buNone/>
            </a:pPr>
            <a:r>
              <a:rPr lang="en-US" sz="2050" b="1" dirty="0">
                <a:solidFill>
                  <a:srgbClr val="EEEFF5"/>
                </a:solidFill>
                <a:latin typeface="Barlow Bold" pitchFamily="34" charset="0"/>
                <a:ea typeface="Barlow Bold" pitchFamily="34" charset="-122"/>
                <a:cs typeface="Barlow Bold" pitchFamily="34" charset="-120"/>
              </a:rPr>
              <a:t>Fluid Layouts</a:t>
            </a:r>
            <a:endParaRPr lang="en-US" sz="2050" dirty="0"/>
          </a:p>
        </p:txBody>
      </p:sp>
      <p:sp>
        <p:nvSpPr>
          <p:cNvPr id="6" name="Text 2"/>
          <p:cNvSpPr/>
          <p:nvPr/>
        </p:nvSpPr>
        <p:spPr>
          <a:xfrm>
            <a:off x="706517" y="2681526"/>
            <a:ext cx="3714036" cy="1615083"/>
          </a:xfrm>
          <a:prstGeom prst="rect">
            <a:avLst/>
          </a:prstGeom>
          <a:noFill/>
          <a:ln/>
        </p:spPr>
        <p:txBody>
          <a:bodyPr wrap="square" lIns="0" tIns="0" rIns="0" bIns="0" rtlCol="0" anchor="t"/>
          <a:lstStyle/>
          <a:p>
            <a:pPr marL="0" indent="0" algn="l">
              <a:lnSpc>
                <a:spcPts val="2500"/>
              </a:lnSpc>
              <a:buNone/>
            </a:pPr>
            <a:r>
              <a:rPr lang="en-US" sz="1550" dirty="0">
                <a:solidFill>
                  <a:srgbClr val="EEEFF5"/>
                </a:solidFill>
                <a:latin typeface="Montserrat" pitchFamily="34" charset="0"/>
                <a:ea typeface="Montserrat" pitchFamily="34" charset="-122"/>
                <a:cs typeface="Montserrat" pitchFamily="34" charset="-120"/>
              </a:rPr>
              <a:t>CSS Grid and Flexbox enable fluid layouts that adapt seamlessly to different screen sizes, ensuring a consistent user experience across devices.</a:t>
            </a:r>
            <a:endParaRPr lang="en-US" sz="1550" dirty="0"/>
          </a:p>
        </p:txBody>
      </p:sp>
      <p:pic>
        <p:nvPicPr>
          <p:cNvPr id="7" name="Image 2" descr="preencoded.png"/>
          <p:cNvPicPr>
            <a:picLocks noChangeAspect="1"/>
          </p:cNvPicPr>
          <p:nvPr/>
        </p:nvPicPr>
        <p:blipFill>
          <a:blip r:embed="rId4"/>
          <a:stretch>
            <a:fillRect/>
          </a:stretch>
        </p:blipFill>
        <p:spPr>
          <a:xfrm>
            <a:off x="4723328" y="1521976"/>
            <a:ext cx="504706" cy="504706"/>
          </a:xfrm>
          <a:prstGeom prst="rect">
            <a:avLst/>
          </a:prstGeom>
        </p:spPr>
      </p:pic>
      <p:sp>
        <p:nvSpPr>
          <p:cNvPr id="8" name="Text 3"/>
          <p:cNvSpPr/>
          <p:nvPr/>
        </p:nvSpPr>
        <p:spPr>
          <a:xfrm>
            <a:off x="4723328" y="2228493"/>
            <a:ext cx="2656403" cy="331946"/>
          </a:xfrm>
          <a:prstGeom prst="rect">
            <a:avLst/>
          </a:prstGeom>
          <a:noFill/>
          <a:ln/>
        </p:spPr>
        <p:txBody>
          <a:bodyPr wrap="none" lIns="0" tIns="0" rIns="0" bIns="0" rtlCol="0" anchor="t"/>
          <a:lstStyle/>
          <a:p>
            <a:pPr marL="0" indent="0" algn="l">
              <a:lnSpc>
                <a:spcPts val="2600"/>
              </a:lnSpc>
              <a:buNone/>
            </a:pPr>
            <a:r>
              <a:rPr lang="en-US" sz="2050" b="1" dirty="0">
                <a:solidFill>
                  <a:srgbClr val="EEEFF5"/>
                </a:solidFill>
                <a:latin typeface="Barlow Bold" pitchFamily="34" charset="0"/>
                <a:ea typeface="Barlow Bold" pitchFamily="34" charset="-122"/>
                <a:cs typeface="Barlow Bold" pitchFamily="34" charset="-120"/>
              </a:rPr>
              <a:t>Mobile Optimization</a:t>
            </a:r>
            <a:endParaRPr lang="en-US" sz="2050" dirty="0"/>
          </a:p>
        </p:txBody>
      </p:sp>
      <p:sp>
        <p:nvSpPr>
          <p:cNvPr id="9" name="Text 4"/>
          <p:cNvSpPr/>
          <p:nvPr/>
        </p:nvSpPr>
        <p:spPr>
          <a:xfrm>
            <a:off x="4723328" y="2681526"/>
            <a:ext cx="3714155" cy="1292066"/>
          </a:xfrm>
          <a:prstGeom prst="rect">
            <a:avLst/>
          </a:prstGeom>
          <a:noFill/>
          <a:ln/>
        </p:spPr>
        <p:txBody>
          <a:bodyPr wrap="square" lIns="0" tIns="0" rIns="0" bIns="0" rtlCol="0" anchor="t"/>
          <a:lstStyle/>
          <a:p>
            <a:pPr marL="0" indent="0" algn="l">
              <a:lnSpc>
                <a:spcPts val="2500"/>
              </a:lnSpc>
              <a:buNone/>
            </a:pPr>
            <a:r>
              <a:rPr lang="en-US" sz="1550" dirty="0">
                <a:solidFill>
                  <a:srgbClr val="EEEFF5"/>
                </a:solidFill>
                <a:latin typeface="Montserrat" pitchFamily="34" charset="0"/>
                <a:ea typeface="Montserrat" pitchFamily="34" charset="-122"/>
                <a:cs typeface="Montserrat" pitchFamily="34" charset="-120"/>
              </a:rPr>
              <a:t>The website is optimized for mobile devices below 576px, providing an exceptional user experience on smartphones.</a:t>
            </a:r>
            <a:endParaRPr lang="en-US" sz="1550" dirty="0"/>
          </a:p>
        </p:txBody>
      </p:sp>
      <p:pic>
        <p:nvPicPr>
          <p:cNvPr id="10" name="Image 3" descr="preencoded.png"/>
          <p:cNvPicPr>
            <a:picLocks noChangeAspect="1"/>
          </p:cNvPicPr>
          <p:nvPr/>
        </p:nvPicPr>
        <p:blipFill>
          <a:blip r:embed="rId5"/>
          <a:stretch>
            <a:fillRect/>
          </a:stretch>
        </p:blipFill>
        <p:spPr>
          <a:xfrm>
            <a:off x="706517" y="4902279"/>
            <a:ext cx="504706" cy="504706"/>
          </a:xfrm>
          <a:prstGeom prst="rect">
            <a:avLst/>
          </a:prstGeom>
        </p:spPr>
      </p:pic>
      <p:sp>
        <p:nvSpPr>
          <p:cNvPr id="11" name="Text 5"/>
          <p:cNvSpPr/>
          <p:nvPr/>
        </p:nvSpPr>
        <p:spPr>
          <a:xfrm>
            <a:off x="706517" y="5608796"/>
            <a:ext cx="2656403" cy="331946"/>
          </a:xfrm>
          <a:prstGeom prst="rect">
            <a:avLst/>
          </a:prstGeom>
          <a:noFill/>
          <a:ln/>
        </p:spPr>
        <p:txBody>
          <a:bodyPr wrap="none" lIns="0" tIns="0" rIns="0" bIns="0" rtlCol="0" anchor="t"/>
          <a:lstStyle/>
          <a:p>
            <a:pPr marL="0" indent="0" algn="l">
              <a:lnSpc>
                <a:spcPts val="2600"/>
              </a:lnSpc>
              <a:buNone/>
            </a:pPr>
            <a:r>
              <a:rPr lang="en-US" sz="2050" b="1" dirty="0">
                <a:solidFill>
                  <a:srgbClr val="EEEFF5"/>
                </a:solidFill>
                <a:latin typeface="Barlow Bold" pitchFamily="34" charset="0"/>
                <a:ea typeface="Barlow Bold" pitchFamily="34" charset="-122"/>
                <a:cs typeface="Barlow Bold" pitchFamily="34" charset="-120"/>
              </a:rPr>
              <a:t>Tablet Optimization</a:t>
            </a:r>
            <a:endParaRPr lang="en-US" sz="2050" dirty="0"/>
          </a:p>
        </p:txBody>
      </p:sp>
      <p:sp>
        <p:nvSpPr>
          <p:cNvPr id="12" name="Text 6"/>
          <p:cNvSpPr/>
          <p:nvPr/>
        </p:nvSpPr>
        <p:spPr>
          <a:xfrm>
            <a:off x="706517" y="6061829"/>
            <a:ext cx="3714036" cy="1292066"/>
          </a:xfrm>
          <a:prstGeom prst="rect">
            <a:avLst/>
          </a:prstGeom>
          <a:noFill/>
          <a:ln/>
        </p:spPr>
        <p:txBody>
          <a:bodyPr wrap="square" lIns="0" tIns="0" rIns="0" bIns="0" rtlCol="0" anchor="t"/>
          <a:lstStyle/>
          <a:p>
            <a:pPr marL="0" indent="0" algn="l">
              <a:lnSpc>
                <a:spcPts val="2500"/>
              </a:lnSpc>
              <a:buNone/>
            </a:pPr>
            <a:r>
              <a:rPr lang="en-US" sz="1550" dirty="0">
                <a:solidFill>
                  <a:srgbClr val="EEEFF5"/>
                </a:solidFill>
                <a:latin typeface="Montserrat" pitchFamily="34" charset="0"/>
                <a:ea typeface="Montserrat" pitchFamily="34" charset="-122"/>
                <a:cs typeface="Montserrat" pitchFamily="34" charset="-120"/>
              </a:rPr>
              <a:t>A dedicated breakpoint at 800px ensures optimal display and functionality on tablets, enhancing user experience on larger screens.</a:t>
            </a:r>
            <a:endParaRPr lang="en-US" sz="1550" dirty="0"/>
          </a:p>
        </p:txBody>
      </p:sp>
      <p:pic>
        <p:nvPicPr>
          <p:cNvPr id="13" name="Image 4" descr="preencoded.png"/>
          <p:cNvPicPr>
            <a:picLocks noChangeAspect="1"/>
          </p:cNvPicPr>
          <p:nvPr/>
        </p:nvPicPr>
        <p:blipFill>
          <a:blip r:embed="rId6"/>
          <a:stretch>
            <a:fillRect/>
          </a:stretch>
        </p:blipFill>
        <p:spPr>
          <a:xfrm>
            <a:off x="4723328" y="4902279"/>
            <a:ext cx="504706" cy="504706"/>
          </a:xfrm>
          <a:prstGeom prst="rect">
            <a:avLst/>
          </a:prstGeom>
        </p:spPr>
      </p:pic>
      <p:sp>
        <p:nvSpPr>
          <p:cNvPr id="14" name="Text 7"/>
          <p:cNvSpPr/>
          <p:nvPr/>
        </p:nvSpPr>
        <p:spPr>
          <a:xfrm>
            <a:off x="4723328" y="5608796"/>
            <a:ext cx="2845713" cy="331946"/>
          </a:xfrm>
          <a:prstGeom prst="rect">
            <a:avLst/>
          </a:prstGeom>
          <a:noFill/>
          <a:ln/>
        </p:spPr>
        <p:txBody>
          <a:bodyPr wrap="none" lIns="0" tIns="0" rIns="0" bIns="0" rtlCol="0" anchor="t"/>
          <a:lstStyle/>
          <a:p>
            <a:pPr marL="0" indent="0" algn="l">
              <a:lnSpc>
                <a:spcPts val="2600"/>
              </a:lnSpc>
              <a:buNone/>
            </a:pPr>
            <a:r>
              <a:rPr lang="en-US" sz="2050" b="1" dirty="0">
                <a:solidFill>
                  <a:srgbClr val="EEEFF5"/>
                </a:solidFill>
                <a:latin typeface="Barlow Bold" pitchFamily="34" charset="0"/>
                <a:ea typeface="Barlow Bold" pitchFamily="34" charset="-122"/>
                <a:cs typeface="Barlow Bold" pitchFamily="34" charset="-120"/>
              </a:rPr>
              <a:t>Desktop-First Approach</a:t>
            </a:r>
            <a:endParaRPr lang="en-US" sz="2050" dirty="0"/>
          </a:p>
        </p:txBody>
      </p:sp>
      <p:sp>
        <p:nvSpPr>
          <p:cNvPr id="17" name="Rectangle 16"/>
          <p:cNvSpPr/>
          <p:nvPr/>
        </p:nvSpPr>
        <p:spPr>
          <a:xfrm>
            <a:off x="12882033" y="7823200"/>
            <a:ext cx="1657350" cy="351367"/>
          </a:xfrm>
          <a:prstGeom prst="rect">
            <a:avLst/>
          </a:prstGeom>
          <a:solidFill>
            <a:srgbClr val="282C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 8"/>
          <p:cNvSpPr/>
          <p:nvPr/>
        </p:nvSpPr>
        <p:spPr>
          <a:xfrm>
            <a:off x="4723328" y="6061829"/>
            <a:ext cx="3714155" cy="1615083"/>
          </a:xfrm>
          <a:prstGeom prst="rect">
            <a:avLst/>
          </a:prstGeom>
          <a:noFill/>
          <a:ln/>
        </p:spPr>
        <p:txBody>
          <a:bodyPr wrap="square" lIns="0" tIns="0" rIns="0" bIns="0" rtlCol="0" anchor="t"/>
          <a:lstStyle/>
          <a:p>
            <a:pPr marL="0" indent="0" algn="l">
              <a:lnSpc>
                <a:spcPts val="2500"/>
              </a:lnSpc>
              <a:buNone/>
            </a:pPr>
            <a:r>
              <a:rPr lang="en-US" sz="1550" dirty="0">
                <a:solidFill>
                  <a:srgbClr val="EEEFF5"/>
                </a:solidFill>
                <a:latin typeface="Montserrat" pitchFamily="34" charset="0"/>
                <a:ea typeface="Montserrat" pitchFamily="34" charset="-122"/>
                <a:cs typeface="Montserrat" pitchFamily="34" charset="-120"/>
              </a:rPr>
              <a:t>A desktop-first approach is employed, allowing for graceful degradation to ensure compatibility across different screen sizes and devices.</a:t>
            </a:r>
            <a:endParaRPr lang="en-US" sz="1550" dirty="0"/>
          </a:p>
        </p:txBody>
      </p:sp>
      <p:pic>
        <p:nvPicPr>
          <p:cNvPr id="2" name="Image 0" descr="preencoded.png"/>
          <p:cNvPicPr>
            <a:picLocks noChangeAspect="1"/>
          </p:cNvPicPr>
          <p:nvPr/>
        </p:nvPicPr>
        <p:blipFill>
          <a:blip r:embed="rId7"/>
          <a:stretch>
            <a:fillRect/>
          </a:stretch>
        </p:blipFill>
        <p:spPr>
          <a:xfrm>
            <a:off x="9144000" y="0"/>
            <a:ext cx="5486400" cy="8229600"/>
          </a:xfrm>
          <a:prstGeom prst="rect">
            <a:avLst/>
          </a:prstGeom>
        </p:spPr>
      </p:pic>
    </p:spTree>
    <p:extLst>
      <p:ext uri="{BB962C8B-B14F-4D97-AF65-F5344CB8AC3E}">
        <p14:creationId xmlns:p14="http://schemas.microsoft.com/office/powerpoint/2010/main" val="374036460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1054656"/>
            <a:ext cx="9452610" cy="708779"/>
          </a:xfrm>
          <a:prstGeom prst="rect">
            <a:avLst/>
          </a:prstGeom>
          <a:noFill/>
          <a:ln/>
        </p:spPr>
        <p:txBody>
          <a:bodyPr wrap="none" lIns="0" tIns="0" rIns="0" bIns="0" rtlCol="0" anchor="t"/>
          <a:lstStyle/>
          <a:p>
            <a:pPr marL="0" indent="0">
              <a:lnSpc>
                <a:spcPts val="5550"/>
              </a:lnSpc>
              <a:buNone/>
            </a:pPr>
            <a:r>
              <a:rPr lang="en-US" sz="4450" dirty="0">
                <a:solidFill>
                  <a:srgbClr val="97B8FF"/>
                </a:solidFill>
                <a:latin typeface="Sora Medium" pitchFamily="34" charset="0"/>
                <a:ea typeface="Sora Medium" pitchFamily="34" charset="-122"/>
                <a:cs typeface="Sora Medium" pitchFamily="34" charset="-120"/>
              </a:rPr>
              <a:t>Key Files and Directory Structure</a:t>
            </a:r>
            <a:endParaRPr lang="en-US" sz="4450" dirty="0"/>
          </a:p>
        </p:txBody>
      </p:sp>
      <p:sp>
        <p:nvSpPr>
          <p:cNvPr id="3" name="Text 1"/>
          <p:cNvSpPr/>
          <p:nvPr/>
        </p:nvSpPr>
        <p:spPr>
          <a:xfrm>
            <a:off x="793790" y="2330410"/>
            <a:ext cx="2835235" cy="354330"/>
          </a:xfrm>
          <a:prstGeom prst="rect">
            <a:avLst/>
          </a:prstGeom>
          <a:noFill/>
          <a:ln/>
        </p:spPr>
        <p:txBody>
          <a:bodyPr wrap="none" lIns="0" tIns="0" rIns="0" bIns="0" rtlCol="0" anchor="t"/>
          <a:lstStyle/>
          <a:p>
            <a:pPr marL="0" indent="0">
              <a:lnSpc>
                <a:spcPts val="2750"/>
              </a:lnSpc>
              <a:buNone/>
            </a:pPr>
            <a:r>
              <a:rPr lang="en-US" sz="2200" dirty="0">
                <a:solidFill>
                  <a:srgbClr val="97B8FF"/>
                </a:solidFill>
                <a:latin typeface="Sora Medium" pitchFamily="34" charset="0"/>
                <a:ea typeface="Sora Medium" pitchFamily="34" charset="-122"/>
                <a:cs typeface="Sora Medium" pitchFamily="34" charset="-120"/>
              </a:rPr>
              <a:t>HTML Pages</a:t>
            </a:r>
            <a:endParaRPr lang="en-US" sz="2200" dirty="0"/>
          </a:p>
        </p:txBody>
      </p:sp>
      <p:sp>
        <p:nvSpPr>
          <p:cNvPr id="4" name="Text 2"/>
          <p:cNvSpPr/>
          <p:nvPr/>
        </p:nvSpPr>
        <p:spPr>
          <a:xfrm>
            <a:off x="793790" y="2911554"/>
            <a:ext cx="3978116"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E0D6DE"/>
                </a:solidFill>
                <a:latin typeface="Noto Sans TC" pitchFamily="34" charset="0"/>
                <a:ea typeface="Noto Sans TC" pitchFamily="34" charset="-122"/>
                <a:cs typeface="Noto Sans TC" pitchFamily="34" charset="-120"/>
              </a:rPr>
              <a:t>index.html: Landing Page</a:t>
            </a:r>
            <a:endParaRPr lang="en-US" sz="1750" dirty="0"/>
          </a:p>
        </p:txBody>
      </p:sp>
      <p:sp>
        <p:nvSpPr>
          <p:cNvPr id="5" name="Text 3"/>
          <p:cNvSpPr/>
          <p:nvPr/>
        </p:nvSpPr>
        <p:spPr>
          <a:xfrm>
            <a:off x="793790" y="3353753"/>
            <a:ext cx="3978116"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E0D6DE"/>
                </a:solidFill>
                <a:latin typeface="Noto Sans TC" pitchFamily="34" charset="0"/>
                <a:ea typeface="Noto Sans TC" pitchFamily="34" charset="-122"/>
                <a:cs typeface="Noto Sans TC" pitchFamily="34" charset="-120"/>
              </a:rPr>
              <a:t>about.html: Initiative Info</a:t>
            </a:r>
            <a:endParaRPr lang="en-US" sz="1750" dirty="0"/>
          </a:p>
        </p:txBody>
      </p:sp>
      <p:sp>
        <p:nvSpPr>
          <p:cNvPr id="6" name="Text 4"/>
          <p:cNvSpPr/>
          <p:nvPr/>
        </p:nvSpPr>
        <p:spPr>
          <a:xfrm>
            <a:off x="793790" y="3795951"/>
            <a:ext cx="3978116"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E0D6DE"/>
                </a:solidFill>
                <a:latin typeface="Noto Sans TC" pitchFamily="34" charset="0"/>
                <a:ea typeface="Noto Sans TC" pitchFamily="34" charset="-122"/>
                <a:cs typeface="Noto Sans TC" pitchFamily="34" charset="-120"/>
              </a:rPr>
              <a:t>programs.html: Courses and Programs</a:t>
            </a:r>
            <a:endParaRPr lang="en-US" sz="1750" dirty="0"/>
          </a:p>
        </p:txBody>
      </p:sp>
      <p:sp>
        <p:nvSpPr>
          <p:cNvPr id="7" name="Text 5"/>
          <p:cNvSpPr/>
          <p:nvPr/>
        </p:nvSpPr>
        <p:spPr>
          <a:xfrm>
            <a:off x="793790" y="4601051"/>
            <a:ext cx="3978116"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E0D6DE"/>
                </a:solidFill>
                <a:latin typeface="Noto Sans TC" pitchFamily="34" charset="0"/>
                <a:ea typeface="Noto Sans TC" pitchFamily="34" charset="-122"/>
                <a:cs typeface="Noto Sans TC" pitchFamily="34" charset="-120"/>
              </a:rPr>
              <a:t>stories.html: Success Stories</a:t>
            </a:r>
            <a:endParaRPr lang="en-US" sz="1750" dirty="0"/>
          </a:p>
        </p:txBody>
      </p:sp>
      <p:sp>
        <p:nvSpPr>
          <p:cNvPr id="8" name="Text 6"/>
          <p:cNvSpPr/>
          <p:nvPr/>
        </p:nvSpPr>
        <p:spPr>
          <a:xfrm>
            <a:off x="793790" y="5043249"/>
            <a:ext cx="3978116"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E0D6DE"/>
                </a:solidFill>
                <a:latin typeface="Noto Sans TC" pitchFamily="34" charset="0"/>
                <a:ea typeface="Noto Sans TC" pitchFamily="34" charset="-122"/>
                <a:cs typeface="Noto Sans TC" pitchFamily="34" charset="-120"/>
              </a:rPr>
              <a:t>mentors.html: Mentor Profiles</a:t>
            </a:r>
            <a:endParaRPr lang="en-US" sz="1750" dirty="0"/>
          </a:p>
        </p:txBody>
      </p:sp>
      <p:sp>
        <p:nvSpPr>
          <p:cNvPr id="9" name="Text 7"/>
          <p:cNvSpPr/>
          <p:nvPr/>
        </p:nvSpPr>
        <p:spPr>
          <a:xfrm>
            <a:off x="793790" y="5485448"/>
            <a:ext cx="3978116"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E0D6DE"/>
                </a:solidFill>
                <a:latin typeface="Noto Sans TC" pitchFamily="34" charset="0"/>
                <a:ea typeface="Noto Sans TC" pitchFamily="34" charset="-122"/>
                <a:cs typeface="Noto Sans TC" pitchFamily="34" charset="-120"/>
              </a:rPr>
              <a:t>enrollment.html: Registration</a:t>
            </a:r>
            <a:endParaRPr lang="en-US" sz="1750" dirty="0"/>
          </a:p>
        </p:txBody>
      </p:sp>
      <p:sp>
        <p:nvSpPr>
          <p:cNvPr id="10" name="Text 8"/>
          <p:cNvSpPr/>
          <p:nvPr/>
        </p:nvSpPr>
        <p:spPr>
          <a:xfrm>
            <a:off x="793790" y="5927646"/>
            <a:ext cx="3978116"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E0D6DE"/>
                </a:solidFill>
                <a:latin typeface="Noto Sans TC" pitchFamily="34" charset="0"/>
                <a:ea typeface="Noto Sans TC" pitchFamily="34" charset="-122"/>
                <a:cs typeface="Noto Sans TC" pitchFamily="34" charset="-120"/>
              </a:rPr>
              <a:t>resources.html: Learning Materials</a:t>
            </a:r>
            <a:endParaRPr lang="en-US" sz="1750" dirty="0"/>
          </a:p>
        </p:txBody>
      </p:sp>
      <p:sp>
        <p:nvSpPr>
          <p:cNvPr id="11" name="Text 9"/>
          <p:cNvSpPr/>
          <p:nvPr/>
        </p:nvSpPr>
        <p:spPr>
          <a:xfrm>
            <a:off x="793790" y="6732746"/>
            <a:ext cx="3978116"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E0D6DE"/>
                </a:solidFill>
                <a:latin typeface="Noto Sans TC" pitchFamily="34" charset="0"/>
                <a:ea typeface="Noto Sans TC" pitchFamily="34" charset="-122"/>
                <a:cs typeface="Noto Sans TC" pitchFamily="34" charset="-120"/>
              </a:rPr>
              <a:t>contact.html: Contact Us</a:t>
            </a:r>
            <a:endParaRPr lang="en-US" sz="1750" dirty="0"/>
          </a:p>
        </p:txBody>
      </p:sp>
      <p:sp>
        <p:nvSpPr>
          <p:cNvPr id="12" name="Text 10"/>
          <p:cNvSpPr/>
          <p:nvPr/>
        </p:nvSpPr>
        <p:spPr>
          <a:xfrm>
            <a:off x="5332928" y="2330410"/>
            <a:ext cx="2835235" cy="354330"/>
          </a:xfrm>
          <a:prstGeom prst="rect">
            <a:avLst/>
          </a:prstGeom>
          <a:noFill/>
          <a:ln/>
        </p:spPr>
        <p:txBody>
          <a:bodyPr wrap="none" lIns="0" tIns="0" rIns="0" bIns="0" rtlCol="0" anchor="t"/>
          <a:lstStyle/>
          <a:p>
            <a:pPr marL="0" indent="0">
              <a:lnSpc>
                <a:spcPts val="2750"/>
              </a:lnSpc>
              <a:buNone/>
            </a:pPr>
            <a:r>
              <a:rPr lang="en-US" sz="2200" dirty="0">
                <a:solidFill>
                  <a:srgbClr val="97B8FF"/>
                </a:solidFill>
                <a:latin typeface="Sora Medium" pitchFamily="34" charset="0"/>
                <a:ea typeface="Sora Medium" pitchFamily="34" charset="-122"/>
                <a:cs typeface="Sora Medium" pitchFamily="34" charset="-120"/>
              </a:rPr>
              <a:t>Assets &amp; Styles</a:t>
            </a:r>
            <a:endParaRPr lang="en-US" sz="2200" dirty="0"/>
          </a:p>
        </p:txBody>
      </p:sp>
      <p:sp>
        <p:nvSpPr>
          <p:cNvPr id="13" name="Text 11"/>
          <p:cNvSpPr/>
          <p:nvPr/>
        </p:nvSpPr>
        <p:spPr>
          <a:xfrm>
            <a:off x="5332928" y="2911554"/>
            <a:ext cx="3978116"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E0D6DE"/>
                </a:solidFill>
                <a:latin typeface="Noto Sans TC" pitchFamily="34" charset="0"/>
                <a:ea typeface="Noto Sans TC" pitchFamily="34" charset="-122"/>
                <a:cs typeface="Noto Sans TC" pitchFamily="34" charset="-120"/>
              </a:rPr>
              <a:t>Assets Directory: All Image Assets</a:t>
            </a:r>
            <a:endParaRPr lang="en-US" sz="1750" dirty="0"/>
          </a:p>
        </p:txBody>
      </p:sp>
      <p:sp>
        <p:nvSpPr>
          <p:cNvPr id="14" name="Text 12"/>
          <p:cNvSpPr/>
          <p:nvPr/>
        </p:nvSpPr>
        <p:spPr>
          <a:xfrm>
            <a:off x="5332928" y="3353753"/>
            <a:ext cx="3978116"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E0D6DE"/>
                </a:solidFill>
                <a:latin typeface="Noto Sans TC" pitchFamily="34" charset="0"/>
                <a:ea typeface="Noto Sans TC" pitchFamily="34" charset="-122"/>
                <a:cs typeface="Noto Sans TC" pitchFamily="34" charset="-120"/>
              </a:rPr>
              <a:t>Styles Directory: Single style.css file</a:t>
            </a:r>
            <a:endParaRPr lang="en-US" sz="1750" dirty="0"/>
          </a:p>
        </p:txBody>
      </p:sp>
      <p:sp>
        <p:nvSpPr>
          <p:cNvPr id="15" name="Text 13"/>
          <p:cNvSpPr/>
          <p:nvPr/>
        </p:nvSpPr>
        <p:spPr>
          <a:xfrm>
            <a:off x="9872067" y="2330410"/>
            <a:ext cx="2835235" cy="354330"/>
          </a:xfrm>
          <a:prstGeom prst="rect">
            <a:avLst/>
          </a:prstGeom>
          <a:noFill/>
          <a:ln/>
        </p:spPr>
        <p:txBody>
          <a:bodyPr wrap="none" lIns="0" tIns="0" rIns="0" bIns="0" rtlCol="0" anchor="t"/>
          <a:lstStyle/>
          <a:p>
            <a:pPr marL="0" indent="0">
              <a:lnSpc>
                <a:spcPts val="2750"/>
              </a:lnSpc>
              <a:buNone/>
            </a:pPr>
            <a:r>
              <a:rPr lang="en-US" sz="2200" dirty="0">
                <a:solidFill>
                  <a:srgbClr val="97B8FF"/>
                </a:solidFill>
                <a:latin typeface="Sora Medium" pitchFamily="34" charset="0"/>
                <a:ea typeface="Sora Medium" pitchFamily="34" charset="-122"/>
                <a:cs typeface="Sora Medium" pitchFamily="34" charset="-120"/>
              </a:rPr>
              <a:t>JavaScript</a:t>
            </a:r>
            <a:endParaRPr lang="en-US" sz="2200" dirty="0"/>
          </a:p>
        </p:txBody>
      </p:sp>
      <p:sp>
        <p:nvSpPr>
          <p:cNvPr id="16" name="Text 14"/>
          <p:cNvSpPr/>
          <p:nvPr/>
        </p:nvSpPr>
        <p:spPr>
          <a:xfrm>
            <a:off x="9872067" y="2911554"/>
            <a:ext cx="3978116"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E0D6DE"/>
                </a:solidFill>
                <a:latin typeface="Noto Sans TC" pitchFamily="34" charset="0"/>
                <a:ea typeface="Noto Sans TC" pitchFamily="34" charset="-122"/>
                <a:cs typeface="Noto Sans TC" pitchFamily="34" charset="-120"/>
              </a:rPr>
              <a:t>script.js: Interactive Functionality</a:t>
            </a:r>
            <a:endParaRPr lang="en-US" sz="1750" dirty="0"/>
          </a:p>
        </p:txBody>
      </p:sp>
      <p:sp>
        <p:nvSpPr>
          <p:cNvPr id="17" name="Rectangle 16"/>
          <p:cNvSpPr/>
          <p:nvPr/>
        </p:nvSpPr>
        <p:spPr>
          <a:xfrm>
            <a:off x="12848167" y="7785100"/>
            <a:ext cx="1669997" cy="325966"/>
          </a:xfrm>
          <a:prstGeom prst="rect">
            <a:avLst/>
          </a:prstGeom>
          <a:solidFill>
            <a:srgbClr val="282C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335417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12760503" y="7695345"/>
            <a:ext cx="1787704" cy="431514"/>
          </a:xfrm>
          <a:prstGeom prst="rect">
            <a:avLst/>
          </a:prstGeom>
          <a:solidFill>
            <a:srgbClr val="0707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089779"/>
            <a:ext cx="7556421" cy="1417558"/>
          </a:xfrm>
          <a:prstGeom prst="rect">
            <a:avLst/>
          </a:prstGeom>
          <a:noFill/>
          <a:ln/>
        </p:spPr>
        <p:txBody>
          <a:bodyPr wrap="square" lIns="0" tIns="0" rIns="0" bIns="0" rtlCol="0" anchor="t"/>
          <a:lstStyle/>
          <a:p>
            <a:pPr marL="0" indent="0">
              <a:lnSpc>
                <a:spcPts val="5550"/>
              </a:lnSpc>
              <a:buNone/>
            </a:pPr>
            <a:r>
              <a:rPr lang="en-US" sz="4450" dirty="0">
                <a:solidFill>
                  <a:srgbClr val="97B8FF"/>
                </a:solidFill>
                <a:latin typeface="Sora Medium" pitchFamily="34" charset="0"/>
                <a:ea typeface="Sora Medium" pitchFamily="34" charset="-122"/>
                <a:cs typeface="Sora Medium" pitchFamily="34" charset="-120"/>
              </a:rPr>
              <a:t>Benefits of Modular Design</a:t>
            </a:r>
            <a:endParaRPr lang="en-US" sz="4450" dirty="0"/>
          </a:p>
        </p:txBody>
      </p:sp>
      <p:sp>
        <p:nvSpPr>
          <p:cNvPr id="4" name="Shape 1"/>
          <p:cNvSpPr/>
          <p:nvPr/>
        </p:nvSpPr>
        <p:spPr>
          <a:xfrm>
            <a:off x="793790" y="2847499"/>
            <a:ext cx="3664863" cy="2032754"/>
          </a:xfrm>
          <a:prstGeom prst="roundRect">
            <a:avLst>
              <a:gd name="adj" fmla="val 1674"/>
            </a:avLst>
          </a:prstGeom>
          <a:solidFill>
            <a:srgbClr val="26262B"/>
          </a:solidFill>
          <a:ln/>
        </p:spPr>
      </p:sp>
      <p:sp>
        <p:nvSpPr>
          <p:cNvPr id="5" name="Text 2"/>
          <p:cNvSpPr/>
          <p:nvPr/>
        </p:nvSpPr>
        <p:spPr>
          <a:xfrm>
            <a:off x="1020604" y="3074313"/>
            <a:ext cx="2835235" cy="354330"/>
          </a:xfrm>
          <a:prstGeom prst="rect">
            <a:avLst/>
          </a:prstGeom>
          <a:noFill/>
          <a:ln/>
        </p:spPr>
        <p:txBody>
          <a:bodyPr wrap="none" lIns="0" tIns="0" rIns="0" bIns="0" rtlCol="0" anchor="t"/>
          <a:lstStyle/>
          <a:p>
            <a:pPr marL="0" indent="0">
              <a:lnSpc>
                <a:spcPts val="2750"/>
              </a:lnSpc>
              <a:buNone/>
            </a:pPr>
            <a:r>
              <a:rPr lang="en-US" sz="2200" dirty="0">
                <a:solidFill>
                  <a:srgbClr val="E0D6DE"/>
                </a:solidFill>
                <a:latin typeface="Sora Medium" pitchFamily="34" charset="0"/>
                <a:ea typeface="Sora Medium" pitchFamily="34" charset="-122"/>
                <a:cs typeface="Sora Medium" pitchFamily="34" charset="-120"/>
              </a:rPr>
              <a:t>Scalability</a:t>
            </a:r>
            <a:endParaRPr lang="en-US" sz="2200" dirty="0"/>
          </a:p>
        </p:txBody>
      </p:sp>
      <p:sp>
        <p:nvSpPr>
          <p:cNvPr id="6" name="Text 3"/>
          <p:cNvSpPr/>
          <p:nvPr/>
        </p:nvSpPr>
        <p:spPr>
          <a:xfrm>
            <a:off x="1020604" y="3564731"/>
            <a:ext cx="3211235" cy="1088708"/>
          </a:xfrm>
          <a:prstGeom prst="rect">
            <a:avLst/>
          </a:prstGeom>
          <a:noFill/>
          <a:ln/>
        </p:spPr>
        <p:txBody>
          <a:bodyPr wrap="square" lIns="0" tIns="0" rIns="0" bIns="0" rtlCol="0" anchor="t"/>
          <a:lstStyle/>
          <a:p>
            <a:pPr marL="0" indent="0">
              <a:lnSpc>
                <a:spcPts val="2850"/>
              </a:lnSpc>
              <a:buNone/>
            </a:pPr>
            <a:r>
              <a:rPr lang="en-US" sz="1750" dirty="0">
                <a:solidFill>
                  <a:srgbClr val="E0D6DE"/>
                </a:solidFill>
                <a:latin typeface="Noto Sans TC" pitchFamily="34" charset="0"/>
                <a:ea typeface="Noto Sans TC" pitchFamily="34" charset="-122"/>
                <a:cs typeface="Noto Sans TC" pitchFamily="34" charset="-120"/>
              </a:rPr>
              <a:t>Easily add or remove content without affecting other sections</a:t>
            </a:r>
            <a:endParaRPr lang="en-US" sz="1750" dirty="0"/>
          </a:p>
        </p:txBody>
      </p:sp>
      <p:sp>
        <p:nvSpPr>
          <p:cNvPr id="7" name="Shape 4"/>
          <p:cNvSpPr/>
          <p:nvPr/>
        </p:nvSpPr>
        <p:spPr>
          <a:xfrm>
            <a:off x="4685467" y="2847499"/>
            <a:ext cx="3664863" cy="2032754"/>
          </a:xfrm>
          <a:prstGeom prst="roundRect">
            <a:avLst>
              <a:gd name="adj" fmla="val 1674"/>
            </a:avLst>
          </a:prstGeom>
          <a:solidFill>
            <a:srgbClr val="26262B"/>
          </a:solidFill>
          <a:ln/>
        </p:spPr>
      </p:sp>
      <p:sp>
        <p:nvSpPr>
          <p:cNvPr id="8" name="Text 5"/>
          <p:cNvSpPr/>
          <p:nvPr/>
        </p:nvSpPr>
        <p:spPr>
          <a:xfrm>
            <a:off x="4912281" y="3074313"/>
            <a:ext cx="2835235" cy="354330"/>
          </a:xfrm>
          <a:prstGeom prst="rect">
            <a:avLst/>
          </a:prstGeom>
          <a:noFill/>
          <a:ln/>
        </p:spPr>
        <p:txBody>
          <a:bodyPr wrap="none" lIns="0" tIns="0" rIns="0" bIns="0" rtlCol="0" anchor="t"/>
          <a:lstStyle/>
          <a:p>
            <a:pPr marL="0" indent="0">
              <a:lnSpc>
                <a:spcPts val="2750"/>
              </a:lnSpc>
              <a:buNone/>
            </a:pPr>
            <a:r>
              <a:rPr lang="en-US" sz="2200" dirty="0">
                <a:solidFill>
                  <a:srgbClr val="E0D6DE"/>
                </a:solidFill>
                <a:latin typeface="Sora Medium" pitchFamily="34" charset="0"/>
                <a:ea typeface="Sora Medium" pitchFamily="34" charset="-122"/>
                <a:cs typeface="Sora Medium" pitchFamily="34" charset="-120"/>
              </a:rPr>
              <a:t>Maintainability</a:t>
            </a:r>
            <a:endParaRPr lang="en-US" sz="2200" dirty="0"/>
          </a:p>
        </p:txBody>
      </p:sp>
      <p:sp>
        <p:nvSpPr>
          <p:cNvPr id="9" name="Text 6"/>
          <p:cNvSpPr/>
          <p:nvPr/>
        </p:nvSpPr>
        <p:spPr>
          <a:xfrm>
            <a:off x="4912281" y="3564731"/>
            <a:ext cx="3211235" cy="725805"/>
          </a:xfrm>
          <a:prstGeom prst="rect">
            <a:avLst/>
          </a:prstGeom>
          <a:noFill/>
          <a:ln/>
        </p:spPr>
        <p:txBody>
          <a:bodyPr wrap="square" lIns="0" tIns="0" rIns="0" bIns="0" rtlCol="0" anchor="t"/>
          <a:lstStyle/>
          <a:p>
            <a:pPr marL="0" indent="0">
              <a:lnSpc>
                <a:spcPts val="2850"/>
              </a:lnSpc>
              <a:buNone/>
            </a:pPr>
            <a:r>
              <a:rPr lang="en-US" sz="1750" dirty="0">
                <a:solidFill>
                  <a:srgbClr val="E0D6DE"/>
                </a:solidFill>
                <a:latin typeface="Noto Sans TC" pitchFamily="34" charset="0"/>
                <a:ea typeface="Noto Sans TC" pitchFamily="34" charset="-122"/>
                <a:cs typeface="Noto Sans TC" pitchFamily="34" charset="-120"/>
              </a:rPr>
              <a:t>Easier to update and fix issues in specific parts of the site</a:t>
            </a:r>
            <a:endParaRPr lang="en-US" sz="1750" dirty="0"/>
          </a:p>
        </p:txBody>
      </p:sp>
      <p:sp>
        <p:nvSpPr>
          <p:cNvPr id="10" name="Shape 7"/>
          <p:cNvSpPr/>
          <p:nvPr/>
        </p:nvSpPr>
        <p:spPr>
          <a:xfrm>
            <a:off x="793790" y="5107067"/>
            <a:ext cx="3664863" cy="2032754"/>
          </a:xfrm>
          <a:prstGeom prst="roundRect">
            <a:avLst>
              <a:gd name="adj" fmla="val 1674"/>
            </a:avLst>
          </a:prstGeom>
          <a:solidFill>
            <a:srgbClr val="26262B"/>
          </a:solidFill>
          <a:ln/>
        </p:spPr>
      </p:sp>
      <p:sp>
        <p:nvSpPr>
          <p:cNvPr id="11" name="Text 8"/>
          <p:cNvSpPr/>
          <p:nvPr/>
        </p:nvSpPr>
        <p:spPr>
          <a:xfrm>
            <a:off x="1020604" y="5333881"/>
            <a:ext cx="2835235" cy="354330"/>
          </a:xfrm>
          <a:prstGeom prst="rect">
            <a:avLst/>
          </a:prstGeom>
          <a:noFill/>
          <a:ln/>
        </p:spPr>
        <p:txBody>
          <a:bodyPr wrap="none" lIns="0" tIns="0" rIns="0" bIns="0" rtlCol="0" anchor="t"/>
          <a:lstStyle/>
          <a:p>
            <a:pPr marL="0" indent="0">
              <a:lnSpc>
                <a:spcPts val="2750"/>
              </a:lnSpc>
              <a:buNone/>
            </a:pPr>
            <a:r>
              <a:rPr lang="en-US" sz="2200" dirty="0">
                <a:solidFill>
                  <a:srgbClr val="E0D6DE"/>
                </a:solidFill>
                <a:latin typeface="Sora Medium" pitchFamily="34" charset="0"/>
                <a:ea typeface="Sora Medium" pitchFamily="34" charset="-122"/>
                <a:cs typeface="Sora Medium" pitchFamily="34" charset="-120"/>
              </a:rPr>
              <a:t>Reusability</a:t>
            </a:r>
            <a:endParaRPr lang="en-US" sz="2200" dirty="0"/>
          </a:p>
        </p:txBody>
      </p:sp>
      <p:sp>
        <p:nvSpPr>
          <p:cNvPr id="12" name="Text 9"/>
          <p:cNvSpPr/>
          <p:nvPr/>
        </p:nvSpPr>
        <p:spPr>
          <a:xfrm>
            <a:off x="1020604" y="5824299"/>
            <a:ext cx="3211235" cy="1088708"/>
          </a:xfrm>
          <a:prstGeom prst="rect">
            <a:avLst/>
          </a:prstGeom>
          <a:noFill/>
          <a:ln/>
        </p:spPr>
        <p:txBody>
          <a:bodyPr wrap="square" lIns="0" tIns="0" rIns="0" bIns="0" rtlCol="0" anchor="t"/>
          <a:lstStyle/>
          <a:p>
            <a:pPr marL="0" indent="0">
              <a:lnSpc>
                <a:spcPts val="2850"/>
              </a:lnSpc>
              <a:buNone/>
            </a:pPr>
            <a:r>
              <a:rPr lang="en-US" sz="1750" dirty="0">
                <a:solidFill>
                  <a:srgbClr val="E0D6DE"/>
                </a:solidFill>
                <a:latin typeface="Noto Sans TC" pitchFamily="34" charset="0"/>
                <a:ea typeface="Noto Sans TC" pitchFamily="34" charset="-122"/>
                <a:cs typeface="Noto Sans TC" pitchFamily="34" charset="-120"/>
              </a:rPr>
              <a:t>Components can be used across multiple pages, saving time and resources</a:t>
            </a:r>
            <a:endParaRPr lang="en-US" sz="1750" dirty="0"/>
          </a:p>
        </p:txBody>
      </p:sp>
      <p:sp>
        <p:nvSpPr>
          <p:cNvPr id="13" name="Shape 10"/>
          <p:cNvSpPr/>
          <p:nvPr/>
        </p:nvSpPr>
        <p:spPr>
          <a:xfrm>
            <a:off x="4685467" y="5107067"/>
            <a:ext cx="3664863" cy="2032754"/>
          </a:xfrm>
          <a:prstGeom prst="roundRect">
            <a:avLst>
              <a:gd name="adj" fmla="val 1674"/>
            </a:avLst>
          </a:prstGeom>
          <a:solidFill>
            <a:srgbClr val="26262B"/>
          </a:solidFill>
          <a:ln/>
        </p:spPr>
      </p:sp>
      <p:sp>
        <p:nvSpPr>
          <p:cNvPr id="14" name="Text 11"/>
          <p:cNvSpPr/>
          <p:nvPr/>
        </p:nvSpPr>
        <p:spPr>
          <a:xfrm>
            <a:off x="4912281" y="5333881"/>
            <a:ext cx="2835235" cy="354330"/>
          </a:xfrm>
          <a:prstGeom prst="rect">
            <a:avLst/>
          </a:prstGeom>
          <a:noFill/>
          <a:ln/>
        </p:spPr>
        <p:txBody>
          <a:bodyPr wrap="none" lIns="0" tIns="0" rIns="0" bIns="0" rtlCol="0" anchor="t"/>
          <a:lstStyle/>
          <a:p>
            <a:pPr marL="0" indent="0">
              <a:lnSpc>
                <a:spcPts val="2750"/>
              </a:lnSpc>
              <a:buNone/>
            </a:pPr>
            <a:r>
              <a:rPr lang="en-US" sz="2200" dirty="0">
                <a:solidFill>
                  <a:srgbClr val="E0D6DE"/>
                </a:solidFill>
                <a:latin typeface="Sora Medium" pitchFamily="34" charset="0"/>
                <a:ea typeface="Sora Medium" pitchFamily="34" charset="-122"/>
                <a:cs typeface="Sora Medium" pitchFamily="34" charset="-120"/>
              </a:rPr>
              <a:t>Collaboration</a:t>
            </a:r>
            <a:endParaRPr lang="en-US" sz="2200" dirty="0"/>
          </a:p>
        </p:txBody>
      </p:sp>
      <p:sp>
        <p:nvSpPr>
          <p:cNvPr id="15" name="Text 12"/>
          <p:cNvSpPr/>
          <p:nvPr/>
        </p:nvSpPr>
        <p:spPr>
          <a:xfrm>
            <a:off x="4912281" y="5824299"/>
            <a:ext cx="3211235" cy="1088708"/>
          </a:xfrm>
          <a:prstGeom prst="rect">
            <a:avLst/>
          </a:prstGeom>
          <a:noFill/>
          <a:ln/>
        </p:spPr>
        <p:txBody>
          <a:bodyPr wrap="square" lIns="0" tIns="0" rIns="0" bIns="0" rtlCol="0" anchor="t"/>
          <a:lstStyle/>
          <a:p>
            <a:pPr marL="0" indent="0">
              <a:lnSpc>
                <a:spcPts val="2850"/>
              </a:lnSpc>
              <a:buNone/>
            </a:pPr>
            <a:r>
              <a:rPr lang="en-US" sz="1750" dirty="0">
                <a:solidFill>
                  <a:srgbClr val="E0D6DE"/>
                </a:solidFill>
                <a:latin typeface="Noto Sans TC" pitchFamily="34" charset="0"/>
                <a:ea typeface="Noto Sans TC" pitchFamily="34" charset="-122"/>
                <a:cs typeface="Noto Sans TC" pitchFamily="34" charset="-120"/>
              </a:rPr>
              <a:t>Multiple developers can work on different parts of the site simultaneously</a:t>
            </a:r>
            <a:endParaRPr lang="en-US" sz="1750" dirty="0"/>
          </a:p>
        </p:txBody>
      </p:sp>
    </p:spTree>
    <p:extLst>
      <p:ext uri="{BB962C8B-B14F-4D97-AF65-F5344CB8AC3E}">
        <p14:creationId xmlns:p14="http://schemas.microsoft.com/office/powerpoint/2010/main" val="12775894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446365" y="350758"/>
            <a:ext cx="3786664" cy="419457"/>
          </a:xfrm>
          <a:prstGeom prst="rect">
            <a:avLst/>
          </a:prstGeom>
          <a:noFill/>
          <a:ln/>
        </p:spPr>
        <p:txBody>
          <a:bodyPr wrap="none" lIns="0" tIns="0" rIns="0" bIns="0" rtlCol="0" anchor="t"/>
          <a:lstStyle/>
          <a:p>
            <a:pPr marL="0" indent="0">
              <a:lnSpc>
                <a:spcPts val="3300"/>
              </a:lnSpc>
              <a:buNone/>
            </a:pPr>
            <a:r>
              <a:rPr lang="en-US" sz="2600" b="1" dirty="0">
                <a:solidFill>
                  <a:srgbClr val="9998FF"/>
                </a:solidFill>
                <a:latin typeface="Barlow Bold" pitchFamily="34" charset="0"/>
                <a:ea typeface="Barlow Bold" pitchFamily="34" charset="-122"/>
                <a:cs typeface="Barlow Bold" pitchFamily="34" charset="-120"/>
              </a:rPr>
              <a:t>Page-Specific Structures</a:t>
            </a:r>
            <a:endParaRPr lang="en-US" sz="2600" dirty="0"/>
          </a:p>
        </p:txBody>
      </p:sp>
      <p:sp>
        <p:nvSpPr>
          <p:cNvPr id="3" name="Shape 1"/>
          <p:cNvSpPr/>
          <p:nvPr/>
        </p:nvSpPr>
        <p:spPr>
          <a:xfrm>
            <a:off x="629960" y="1025247"/>
            <a:ext cx="15240" cy="6854309"/>
          </a:xfrm>
          <a:prstGeom prst="roundRect">
            <a:avLst>
              <a:gd name="adj" fmla="val 753258"/>
            </a:avLst>
          </a:prstGeom>
          <a:solidFill>
            <a:srgbClr val="60646A"/>
          </a:solidFill>
          <a:ln/>
        </p:spPr>
      </p:sp>
      <p:sp>
        <p:nvSpPr>
          <p:cNvPr id="4" name="Shape 2"/>
          <p:cNvSpPr/>
          <p:nvPr/>
        </p:nvSpPr>
        <p:spPr>
          <a:xfrm>
            <a:off x="765810" y="1304568"/>
            <a:ext cx="446365" cy="15240"/>
          </a:xfrm>
          <a:prstGeom prst="roundRect">
            <a:avLst>
              <a:gd name="adj" fmla="val 753258"/>
            </a:avLst>
          </a:prstGeom>
          <a:solidFill>
            <a:srgbClr val="60646A"/>
          </a:solidFill>
          <a:ln/>
        </p:spPr>
      </p:sp>
      <p:sp>
        <p:nvSpPr>
          <p:cNvPr id="5" name="Shape 3"/>
          <p:cNvSpPr/>
          <p:nvPr/>
        </p:nvSpPr>
        <p:spPr>
          <a:xfrm>
            <a:off x="494109" y="1168718"/>
            <a:ext cx="286941" cy="286941"/>
          </a:xfrm>
          <a:prstGeom prst="roundRect">
            <a:avLst>
              <a:gd name="adj" fmla="val 40007"/>
            </a:avLst>
          </a:prstGeom>
          <a:solidFill>
            <a:srgbClr val="282C32"/>
          </a:solidFill>
          <a:ln/>
          <a:effectLst>
            <a:outerShdw blurRad="31750" dist="15240" dir="13500000" algn="bl" rotWithShape="0">
              <a:srgbClr val="FFFFFF">
                <a:alpha val="10000"/>
              </a:srgbClr>
            </a:outerShdw>
          </a:effectLst>
        </p:spPr>
      </p:sp>
      <p:sp>
        <p:nvSpPr>
          <p:cNvPr id="6" name="Text 4"/>
          <p:cNvSpPr/>
          <p:nvPr/>
        </p:nvSpPr>
        <p:spPr>
          <a:xfrm>
            <a:off x="601861" y="1211461"/>
            <a:ext cx="71318" cy="201454"/>
          </a:xfrm>
          <a:prstGeom prst="rect">
            <a:avLst/>
          </a:prstGeom>
          <a:noFill/>
          <a:ln/>
        </p:spPr>
        <p:txBody>
          <a:bodyPr wrap="none" lIns="0" tIns="0" rIns="0" bIns="0" rtlCol="0" anchor="t"/>
          <a:lstStyle/>
          <a:p>
            <a:pPr marL="0" indent="0" algn="ctr">
              <a:lnSpc>
                <a:spcPts val="1550"/>
              </a:lnSpc>
              <a:buNone/>
            </a:pPr>
            <a:r>
              <a:rPr lang="en-US" sz="1550" b="1" dirty="0">
                <a:solidFill>
                  <a:srgbClr val="EEEFF5"/>
                </a:solidFill>
                <a:latin typeface="Barlow Bold" pitchFamily="34" charset="0"/>
                <a:ea typeface="Barlow Bold" pitchFamily="34" charset="-122"/>
                <a:cs typeface="Barlow Bold" pitchFamily="34" charset="-120"/>
              </a:rPr>
              <a:t>1</a:t>
            </a:r>
            <a:endParaRPr lang="en-US" sz="1550" dirty="0"/>
          </a:p>
        </p:txBody>
      </p:sp>
      <p:sp>
        <p:nvSpPr>
          <p:cNvPr id="7" name="Text 5"/>
          <p:cNvSpPr/>
          <p:nvPr/>
        </p:nvSpPr>
        <p:spPr>
          <a:xfrm>
            <a:off x="1339096" y="1152763"/>
            <a:ext cx="1678305" cy="209788"/>
          </a:xfrm>
          <a:prstGeom prst="rect">
            <a:avLst/>
          </a:prstGeom>
          <a:noFill/>
          <a:ln/>
        </p:spPr>
        <p:txBody>
          <a:bodyPr wrap="none" lIns="0" tIns="0" rIns="0" bIns="0" rtlCol="0" anchor="t"/>
          <a:lstStyle/>
          <a:p>
            <a:pPr marL="0" indent="0" algn="l">
              <a:lnSpc>
                <a:spcPts val="1650"/>
              </a:lnSpc>
              <a:buNone/>
            </a:pPr>
            <a:r>
              <a:rPr lang="en-US" sz="1300" b="1" dirty="0">
                <a:solidFill>
                  <a:srgbClr val="EEEFF5"/>
                </a:solidFill>
                <a:latin typeface="Barlow Bold" pitchFamily="34" charset="0"/>
                <a:ea typeface="Barlow Bold" pitchFamily="34" charset="-122"/>
                <a:cs typeface="Barlow Bold" pitchFamily="34" charset="-120"/>
              </a:rPr>
              <a:t>Home Page</a:t>
            </a:r>
            <a:endParaRPr lang="en-US" sz="1300" dirty="0"/>
          </a:p>
        </p:txBody>
      </p:sp>
      <p:sp>
        <p:nvSpPr>
          <p:cNvPr id="8" name="Text 6"/>
          <p:cNvSpPr/>
          <p:nvPr/>
        </p:nvSpPr>
        <p:spPr>
          <a:xfrm>
            <a:off x="1339096" y="1438989"/>
            <a:ext cx="12844939" cy="203954"/>
          </a:xfrm>
          <a:prstGeom prst="rect">
            <a:avLst/>
          </a:prstGeom>
          <a:noFill/>
          <a:ln/>
        </p:spPr>
        <p:txBody>
          <a:bodyPr wrap="none" lIns="0" tIns="0" rIns="0" bIns="0" rtlCol="0" anchor="t"/>
          <a:lstStyle/>
          <a:p>
            <a:pPr marL="0" indent="0" algn="l">
              <a:lnSpc>
                <a:spcPts val="1600"/>
              </a:lnSpc>
              <a:buNone/>
            </a:pPr>
            <a:r>
              <a:rPr lang="en-US" sz="1000" dirty="0">
                <a:solidFill>
                  <a:srgbClr val="EEEFF5"/>
                </a:solidFill>
                <a:latin typeface="Montserrat" pitchFamily="34" charset="0"/>
                <a:ea typeface="Montserrat" pitchFamily="34" charset="-122"/>
                <a:cs typeface="Montserrat" pitchFamily="34" charset="-120"/>
              </a:rPr>
              <a:t>The home page features a hero section with a split layout, highlighting key information and calls to action.</a:t>
            </a:r>
            <a:endParaRPr lang="en-US" sz="1000" dirty="0"/>
          </a:p>
        </p:txBody>
      </p:sp>
      <p:sp>
        <p:nvSpPr>
          <p:cNvPr id="9" name="Shape 7"/>
          <p:cNvSpPr/>
          <p:nvPr/>
        </p:nvSpPr>
        <p:spPr>
          <a:xfrm>
            <a:off x="765810" y="2177296"/>
            <a:ext cx="446365" cy="15240"/>
          </a:xfrm>
          <a:prstGeom prst="roundRect">
            <a:avLst>
              <a:gd name="adj" fmla="val 753258"/>
            </a:avLst>
          </a:prstGeom>
          <a:solidFill>
            <a:srgbClr val="60646A"/>
          </a:solidFill>
          <a:ln/>
        </p:spPr>
      </p:sp>
      <p:sp>
        <p:nvSpPr>
          <p:cNvPr id="10" name="Shape 8"/>
          <p:cNvSpPr/>
          <p:nvPr/>
        </p:nvSpPr>
        <p:spPr>
          <a:xfrm>
            <a:off x="494109" y="2041446"/>
            <a:ext cx="286941" cy="286941"/>
          </a:xfrm>
          <a:prstGeom prst="roundRect">
            <a:avLst>
              <a:gd name="adj" fmla="val 40007"/>
            </a:avLst>
          </a:prstGeom>
          <a:solidFill>
            <a:srgbClr val="282C32"/>
          </a:solidFill>
          <a:ln/>
          <a:effectLst>
            <a:outerShdw blurRad="31750" dist="15240" dir="13500000" algn="bl" rotWithShape="0">
              <a:srgbClr val="FFFFFF">
                <a:alpha val="10000"/>
              </a:srgbClr>
            </a:outerShdw>
          </a:effectLst>
        </p:spPr>
      </p:sp>
      <p:sp>
        <p:nvSpPr>
          <p:cNvPr id="11" name="Text 9"/>
          <p:cNvSpPr/>
          <p:nvPr/>
        </p:nvSpPr>
        <p:spPr>
          <a:xfrm>
            <a:off x="581144" y="2084189"/>
            <a:ext cx="112752" cy="201454"/>
          </a:xfrm>
          <a:prstGeom prst="rect">
            <a:avLst/>
          </a:prstGeom>
          <a:noFill/>
          <a:ln/>
        </p:spPr>
        <p:txBody>
          <a:bodyPr wrap="none" lIns="0" tIns="0" rIns="0" bIns="0" rtlCol="0" anchor="t"/>
          <a:lstStyle/>
          <a:p>
            <a:pPr marL="0" indent="0" algn="ctr">
              <a:lnSpc>
                <a:spcPts val="1550"/>
              </a:lnSpc>
              <a:buNone/>
            </a:pPr>
            <a:r>
              <a:rPr lang="en-US" sz="1550" b="1" dirty="0">
                <a:solidFill>
                  <a:srgbClr val="EEEFF5"/>
                </a:solidFill>
                <a:latin typeface="Barlow Bold" pitchFamily="34" charset="0"/>
                <a:ea typeface="Barlow Bold" pitchFamily="34" charset="-122"/>
                <a:cs typeface="Barlow Bold" pitchFamily="34" charset="-120"/>
              </a:rPr>
              <a:t>2</a:t>
            </a:r>
            <a:endParaRPr lang="en-US" sz="1550" dirty="0"/>
          </a:p>
        </p:txBody>
      </p:sp>
      <p:sp>
        <p:nvSpPr>
          <p:cNvPr id="12" name="Text 10"/>
          <p:cNvSpPr/>
          <p:nvPr/>
        </p:nvSpPr>
        <p:spPr>
          <a:xfrm>
            <a:off x="1339096" y="2025491"/>
            <a:ext cx="1678305" cy="209788"/>
          </a:xfrm>
          <a:prstGeom prst="rect">
            <a:avLst/>
          </a:prstGeom>
          <a:noFill/>
          <a:ln/>
        </p:spPr>
        <p:txBody>
          <a:bodyPr wrap="none" lIns="0" tIns="0" rIns="0" bIns="0" rtlCol="0" anchor="t"/>
          <a:lstStyle/>
          <a:p>
            <a:pPr marL="0" indent="0" algn="l">
              <a:lnSpc>
                <a:spcPts val="1650"/>
              </a:lnSpc>
              <a:buNone/>
            </a:pPr>
            <a:r>
              <a:rPr lang="en-US" sz="1300" b="1" dirty="0">
                <a:solidFill>
                  <a:srgbClr val="EEEFF5"/>
                </a:solidFill>
                <a:latin typeface="Barlow Bold" pitchFamily="34" charset="0"/>
                <a:ea typeface="Barlow Bold" pitchFamily="34" charset="-122"/>
                <a:cs typeface="Barlow Bold" pitchFamily="34" charset="-120"/>
              </a:rPr>
              <a:t>About Page</a:t>
            </a:r>
            <a:endParaRPr lang="en-US" sz="1300" dirty="0"/>
          </a:p>
        </p:txBody>
      </p:sp>
      <p:sp>
        <p:nvSpPr>
          <p:cNvPr id="13" name="Text 11"/>
          <p:cNvSpPr/>
          <p:nvPr/>
        </p:nvSpPr>
        <p:spPr>
          <a:xfrm>
            <a:off x="1339096" y="2311718"/>
            <a:ext cx="12844939" cy="203954"/>
          </a:xfrm>
          <a:prstGeom prst="rect">
            <a:avLst/>
          </a:prstGeom>
          <a:noFill/>
          <a:ln/>
        </p:spPr>
        <p:txBody>
          <a:bodyPr wrap="none" lIns="0" tIns="0" rIns="0" bIns="0" rtlCol="0" anchor="t"/>
          <a:lstStyle/>
          <a:p>
            <a:pPr marL="0" indent="0" algn="l">
              <a:lnSpc>
                <a:spcPts val="1600"/>
              </a:lnSpc>
              <a:buNone/>
            </a:pPr>
            <a:r>
              <a:rPr lang="en-US" sz="1000" dirty="0">
                <a:solidFill>
                  <a:srgbClr val="EEEFF5"/>
                </a:solidFill>
                <a:latin typeface="Montserrat" pitchFamily="34" charset="0"/>
                <a:ea typeface="Montserrat" pitchFamily="34" charset="-122"/>
                <a:cs typeface="Montserrat" pitchFamily="34" charset="-120"/>
              </a:rPr>
              <a:t>The about page provides details about the CyberGirls initiative, including its mission, vision, core values, and organization description.</a:t>
            </a:r>
            <a:endParaRPr lang="en-US" sz="1000" dirty="0"/>
          </a:p>
        </p:txBody>
      </p:sp>
      <p:sp>
        <p:nvSpPr>
          <p:cNvPr id="14" name="Shape 12"/>
          <p:cNvSpPr/>
          <p:nvPr/>
        </p:nvSpPr>
        <p:spPr>
          <a:xfrm>
            <a:off x="765810" y="3050024"/>
            <a:ext cx="446365" cy="15240"/>
          </a:xfrm>
          <a:prstGeom prst="roundRect">
            <a:avLst>
              <a:gd name="adj" fmla="val 753258"/>
            </a:avLst>
          </a:prstGeom>
          <a:solidFill>
            <a:srgbClr val="60646A"/>
          </a:solidFill>
          <a:ln/>
        </p:spPr>
      </p:sp>
      <p:sp>
        <p:nvSpPr>
          <p:cNvPr id="15" name="Shape 13"/>
          <p:cNvSpPr/>
          <p:nvPr/>
        </p:nvSpPr>
        <p:spPr>
          <a:xfrm>
            <a:off x="494109" y="2914174"/>
            <a:ext cx="286941" cy="286941"/>
          </a:xfrm>
          <a:prstGeom prst="roundRect">
            <a:avLst>
              <a:gd name="adj" fmla="val 40007"/>
            </a:avLst>
          </a:prstGeom>
          <a:solidFill>
            <a:srgbClr val="282C32"/>
          </a:solidFill>
          <a:ln/>
          <a:effectLst>
            <a:outerShdw blurRad="31750" dist="15240" dir="13500000" algn="bl" rotWithShape="0">
              <a:srgbClr val="FFFFFF">
                <a:alpha val="10000"/>
              </a:srgbClr>
            </a:outerShdw>
          </a:effectLst>
        </p:spPr>
      </p:sp>
      <p:sp>
        <p:nvSpPr>
          <p:cNvPr id="16" name="Text 14"/>
          <p:cNvSpPr/>
          <p:nvPr/>
        </p:nvSpPr>
        <p:spPr>
          <a:xfrm>
            <a:off x="583168" y="2956917"/>
            <a:ext cx="108823" cy="201454"/>
          </a:xfrm>
          <a:prstGeom prst="rect">
            <a:avLst/>
          </a:prstGeom>
          <a:noFill/>
          <a:ln/>
        </p:spPr>
        <p:txBody>
          <a:bodyPr wrap="none" lIns="0" tIns="0" rIns="0" bIns="0" rtlCol="0" anchor="t"/>
          <a:lstStyle/>
          <a:p>
            <a:pPr marL="0" indent="0" algn="ctr">
              <a:lnSpc>
                <a:spcPts val="1550"/>
              </a:lnSpc>
              <a:buNone/>
            </a:pPr>
            <a:r>
              <a:rPr lang="en-US" sz="1550" b="1" dirty="0">
                <a:solidFill>
                  <a:srgbClr val="EEEFF5"/>
                </a:solidFill>
                <a:latin typeface="Barlow Bold" pitchFamily="34" charset="0"/>
                <a:ea typeface="Barlow Bold" pitchFamily="34" charset="-122"/>
                <a:cs typeface="Barlow Bold" pitchFamily="34" charset="-120"/>
              </a:rPr>
              <a:t>3</a:t>
            </a:r>
            <a:endParaRPr lang="en-US" sz="1550" dirty="0"/>
          </a:p>
        </p:txBody>
      </p:sp>
      <p:sp>
        <p:nvSpPr>
          <p:cNvPr id="17" name="Text 15"/>
          <p:cNvSpPr/>
          <p:nvPr/>
        </p:nvSpPr>
        <p:spPr>
          <a:xfrm>
            <a:off x="1339096" y="2898219"/>
            <a:ext cx="1678305" cy="209788"/>
          </a:xfrm>
          <a:prstGeom prst="rect">
            <a:avLst/>
          </a:prstGeom>
          <a:noFill/>
          <a:ln/>
        </p:spPr>
        <p:txBody>
          <a:bodyPr wrap="none" lIns="0" tIns="0" rIns="0" bIns="0" rtlCol="0" anchor="t"/>
          <a:lstStyle/>
          <a:p>
            <a:pPr marL="0" indent="0" algn="l">
              <a:lnSpc>
                <a:spcPts val="1650"/>
              </a:lnSpc>
              <a:buNone/>
            </a:pPr>
            <a:r>
              <a:rPr lang="en-US" sz="1300" b="1" dirty="0">
                <a:solidFill>
                  <a:srgbClr val="EEEFF5"/>
                </a:solidFill>
                <a:latin typeface="Barlow Bold" pitchFamily="34" charset="0"/>
                <a:ea typeface="Barlow Bold" pitchFamily="34" charset="-122"/>
                <a:cs typeface="Barlow Bold" pitchFamily="34" charset="-120"/>
              </a:rPr>
              <a:t>Programs Page</a:t>
            </a:r>
            <a:endParaRPr lang="en-US" sz="1300" dirty="0"/>
          </a:p>
        </p:txBody>
      </p:sp>
      <p:sp>
        <p:nvSpPr>
          <p:cNvPr id="18" name="Text 16"/>
          <p:cNvSpPr/>
          <p:nvPr/>
        </p:nvSpPr>
        <p:spPr>
          <a:xfrm>
            <a:off x="1339096" y="3184446"/>
            <a:ext cx="12844939" cy="203954"/>
          </a:xfrm>
          <a:prstGeom prst="rect">
            <a:avLst/>
          </a:prstGeom>
          <a:noFill/>
          <a:ln/>
        </p:spPr>
        <p:txBody>
          <a:bodyPr wrap="none" lIns="0" tIns="0" rIns="0" bIns="0" rtlCol="0" anchor="t"/>
          <a:lstStyle/>
          <a:p>
            <a:pPr marL="0" indent="0" algn="l">
              <a:lnSpc>
                <a:spcPts val="1600"/>
              </a:lnSpc>
              <a:buNone/>
            </a:pPr>
            <a:r>
              <a:rPr lang="en-US" sz="1000" dirty="0">
                <a:solidFill>
                  <a:srgbClr val="EEEFF5"/>
                </a:solidFill>
                <a:latin typeface="Montserrat" pitchFamily="34" charset="0"/>
                <a:ea typeface="Montserrat" pitchFamily="34" charset="-122"/>
                <a:cs typeface="Montserrat" pitchFamily="34" charset="-120"/>
              </a:rPr>
              <a:t>The programs page showcases available courses and programs, providing information on training details and course descriptions.</a:t>
            </a:r>
            <a:endParaRPr lang="en-US" sz="1000" dirty="0"/>
          </a:p>
        </p:txBody>
      </p:sp>
      <p:sp>
        <p:nvSpPr>
          <p:cNvPr id="19" name="Shape 17"/>
          <p:cNvSpPr/>
          <p:nvPr/>
        </p:nvSpPr>
        <p:spPr>
          <a:xfrm>
            <a:off x="765810" y="3922752"/>
            <a:ext cx="446365" cy="15240"/>
          </a:xfrm>
          <a:prstGeom prst="roundRect">
            <a:avLst>
              <a:gd name="adj" fmla="val 753258"/>
            </a:avLst>
          </a:prstGeom>
          <a:solidFill>
            <a:srgbClr val="60646A"/>
          </a:solidFill>
          <a:ln/>
        </p:spPr>
      </p:sp>
      <p:sp>
        <p:nvSpPr>
          <p:cNvPr id="20" name="Shape 18"/>
          <p:cNvSpPr/>
          <p:nvPr/>
        </p:nvSpPr>
        <p:spPr>
          <a:xfrm>
            <a:off x="494109" y="3786902"/>
            <a:ext cx="286941" cy="286941"/>
          </a:xfrm>
          <a:prstGeom prst="roundRect">
            <a:avLst>
              <a:gd name="adj" fmla="val 40007"/>
            </a:avLst>
          </a:prstGeom>
          <a:solidFill>
            <a:srgbClr val="282C32"/>
          </a:solidFill>
          <a:ln/>
          <a:effectLst>
            <a:outerShdw blurRad="31750" dist="15240" dir="13500000" algn="bl" rotWithShape="0">
              <a:srgbClr val="FFFFFF">
                <a:alpha val="10000"/>
              </a:srgbClr>
            </a:outerShdw>
          </a:effectLst>
        </p:spPr>
      </p:sp>
      <p:sp>
        <p:nvSpPr>
          <p:cNvPr id="21" name="Text 19"/>
          <p:cNvSpPr/>
          <p:nvPr/>
        </p:nvSpPr>
        <p:spPr>
          <a:xfrm>
            <a:off x="576620" y="3829645"/>
            <a:ext cx="121920" cy="201454"/>
          </a:xfrm>
          <a:prstGeom prst="rect">
            <a:avLst/>
          </a:prstGeom>
          <a:noFill/>
          <a:ln/>
        </p:spPr>
        <p:txBody>
          <a:bodyPr wrap="none" lIns="0" tIns="0" rIns="0" bIns="0" rtlCol="0" anchor="t"/>
          <a:lstStyle/>
          <a:p>
            <a:pPr marL="0" indent="0" algn="ctr">
              <a:lnSpc>
                <a:spcPts val="1550"/>
              </a:lnSpc>
              <a:buNone/>
            </a:pPr>
            <a:r>
              <a:rPr lang="en-US" sz="1550" b="1" dirty="0">
                <a:solidFill>
                  <a:srgbClr val="EEEFF5"/>
                </a:solidFill>
                <a:latin typeface="Barlow Bold" pitchFamily="34" charset="0"/>
                <a:ea typeface="Barlow Bold" pitchFamily="34" charset="-122"/>
                <a:cs typeface="Barlow Bold" pitchFamily="34" charset="-120"/>
              </a:rPr>
              <a:t>4</a:t>
            </a:r>
            <a:endParaRPr lang="en-US" sz="1550" dirty="0"/>
          </a:p>
        </p:txBody>
      </p:sp>
      <p:sp>
        <p:nvSpPr>
          <p:cNvPr id="22" name="Text 20"/>
          <p:cNvSpPr/>
          <p:nvPr/>
        </p:nvSpPr>
        <p:spPr>
          <a:xfrm>
            <a:off x="1339096" y="3770948"/>
            <a:ext cx="1678305" cy="209788"/>
          </a:xfrm>
          <a:prstGeom prst="rect">
            <a:avLst/>
          </a:prstGeom>
          <a:noFill/>
          <a:ln/>
        </p:spPr>
        <p:txBody>
          <a:bodyPr wrap="none" lIns="0" tIns="0" rIns="0" bIns="0" rtlCol="0" anchor="t"/>
          <a:lstStyle/>
          <a:p>
            <a:pPr marL="0" indent="0" algn="l">
              <a:lnSpc>
                <a:spcPts val="1650"/>
              </a:lnSpc>
              <a:buNone/>
            </a:pPr>
            <a:r>
              <a:rPr lang="en-US" sz="1300" b="1" dirty="0">
                <a:solidFill>
                  <a:srgbClr val="EEEFF5"/>
                </a:solidFill>
                <a:latin typeface="Barlow Bold" pitchFamily="34" charset="0"/>
                <a:ea typeface="Barlow Bold" pitchFamily="34" charset="-122"/>
                <a:cs typeface="Barlow Bold" pitchFamily="34" charset="-120"/>
              </a:rPr>
              <a:t>Stories Page</a:t>
            </a:r>
            <a:endParaRPr lang="en-US" sz="1300" dirty="0"/>
          </a:p>
        </p:txBody>
      </p:sp>
      <p:sp>
        <p:nvSpPr>
          <p:cNvPr id="23" name="Text 21"/>
          <p:cNvSpPr/>
          <p:nvPr/>
        </p:nvSpPr>
        <p:spPr>
          <a:xfrm>
            <a:off x="1339096" y="4057174"/>
            <a:ext cx="12844939" cy="203954"/>
          </a:xfrm>
          <a:prstGeom prst="rect">
            <a:avLst/>
          </a:prstGeom>
          <a:noFill/>
          <a:ln/>
        </p:spPr>
        <p:txBody>
          <a:bodyPr wrap="none" lIns="0" tIns="0" rIns="0" bIns="0" rtlCol="0" anchor="t"/>
          <a:lstStyle/>
          <a:p>
            <a:pPr marL="0" indent="0" algn="l">
              <a:lnSpc>
                <a:spcPts val="1600"/>
              </a:lnSpc>
              <a:buNone/>
            </a:pPr>
            <a:r>
              <a:rPr lang="en-US" sz="1000" dirty="0">
                <a:solidFill>
                  <a:srgbClr val="EEEFF5"/>
                </a:solidFill>
                <a:latin typeface="Montserrat" pitchFamily="34" charset="0"/>
                <a:ea typeface="Montserrat" pitchFamily="34" charset="-122"/>
                <a:cs typeface="Montserrat" pitchFamily="34" charset="-120"/>
              </a:rPr>
              <a:t>The stories page highlights success stories and testimonials, showcasing the impact and achievements of the CyberGirls initiative.</a:t>
            </a:r>
            <a:endParaRPr lang="en-US" sz="1000" dirty="0"/>
          </a:p>
        </p:txBody>
      </p:sp>
      <p:sp>
        <p:nvSpPr>
          <p:cNvPr id="24" name="Shape 22"/>
          <p:cNvSpPr/>
          <p:nvPr/>
        </p:nvSpPr>
        <p:spPr>
          <a:xfrm>
            <a:off x="765810" y="4795480"/>
            <a:ext cx="446365" cy="15240"/>
          </a:xfrm>
          <a:prstGeom prst="roundRect">
            <a:avLst>
              <a:gd name="adj" fmla="val 753258"/>
            </a:avLst>
          </a:prstGeom>
          <a:solidFill>
            <a:srgbClr val="60646A"/>
          </a:solidFill>
          <a:ln/>
        </p:spPr>
      </p:sp>
      <p:sp>
        <p:nvSpPr>
          <p:cNvPr id="25" name="Shape 23"/>
          <p:cNvSpPr/>
          <p:nvPr/>
        </p:nvSpPr>
        <p:spPr>
          <a:xfrm>
            <a:off x="494109" y="4659630"/>
            <a:ext cx="286941" cy="286941"/>
          </a:xfrm>
          <a:prstGeom prst="roundRect">
            <a:avLst>
              <a:gd name="adj" fmla="val 40007"/>
            </a:avLst>
          </a:prstGeom>
          <a:solidFill>
            <a:srgbClr val="282C32"/>
          </a:solidFill>
          <a:ln/>
          <a:effectLst>
            <a:outerShdw blurRad="31750" dist="15240" dir="13500000" algn="bl" rotWithShape="0">
              <a:srgbClr val="FFFFFF">
                <a:alpha val="10000"/>
              </a:srgbClr>
            </a:outerShdw>
          </a:effectLst>
        </p:spPr>
      </p:sp>
      <p:sp>
        <p:nvSpPr>
          <p:cNvPr id="26" name="Text 24"/>
          <p:cNvSpPr/>
          <p:nvPr/>
        </p:nvSpPr>
        <p:spPr>
          <a:xfrm>
            <a:off x="583287" y="4702373"/>
            <a:ext cx="108585" cy="201454"/>
          </a:xfrm>
          <a:prstGeom prst="rect">
            <a:avLst/>
          </a:prstGeom>
          <a:noFill/>
          <a:ln/>
        </p:spPr>
        <p:txBody>
          <a:bodyPr wrap="none" lIns="0" tIns="0" rIns="0" bIns="0" rtlCol="0" anchor="t"/>
          <a:lstStyle/>
          <a:p>
            <a:pPr marL="0" indent="0" algn="ctr">
              <a:lnSpc>
                <a:spcPts val="1550"/>
              </a:lnSpc>
              <a:buNone/>
            </a:pPr>
            <a:r>
              <a:rPr lang="en-US" sz="1550" b="1" dirty="0">
                <a:solidFill>
                  <a:srgbClr val="EEEFF5"/>
                </a:solidFill>
                <a:latin typeface="Barlow Bold" pitchFamily="34" charset="0"/>
                <a:ea typeface="Barlow Bold" pitchFamily="34" charset="-122"/>
                <a:cs typeface="Barlow Bold" pitchFamily="34" charset="-120"/>
              </a:rPr>
              <a:t>5</a:t>
            </a:r>
            <a:endParaRPr lang="en-US" sz="1550" dirty="0"/>
          </a:p>
        </p:txBody>
      </p:sp>
      <p:sp>
        <p:nvSpPr>
          <p:cNvPr id="27" name="Text 25"/>
          <p:cNvSpPr/>
          <p:nvPr/>
        </p:nvSpPr>
        <p:spPr>
          <a:xfrm>
            <a:off x="1339096" y="4643676"/>
            <a:ext cx="1678305" cy="209788"/>
          </a:xfrm>
          <a:prstGeom prst="rect">
            <a:avLst/>
          </a:prstGeom>
          <a:noFill/>
          <a:ln/>
        </p:spPr>
        <p:txBody>
          <a:bodyPr wrap="none" lIns="0" tIns="0" rIns="0" bIns="0" rtlCol="0" anchor="t"/>
          <a:lstStyle/>
          <a:p>
            <a:pPr marL="0" indent="0" algn="l">
              <a:lnSpc>
                <a:spcPts val="1650"/>
              </a:lnSpc>
              <a:buNone/>
            </a:pPr>
            <a:r>
              <a:rPr lang="en-US" sz="1300" b="1" dirty="0">
                <a:solidFill>
                  <a:srgbClr val="EEEFF5"/>
                </a:solidFill>
                <a:latin typeface="Barlow Bold" pitchFamily="34" charset="0"/>
                <a:ea typeface="Barlow Bold" pitchFamily="34" charset="-122"/>
                <a:cs typeface="Barlow Bold" pitchFamily="34" charset="-120"/>
              </a:rPr>
              <a:t>Mentors Page</a:t>
            </a:r>
            <a:endParaRPr lang="en-US" sz="1300" dirty="0"/>
          </a:p>
        </p:txBody>
      </p:sp>
      <p:sp>
        <p:nvSpPr>
          <p:cNvPr id="28" name="Text 26"/>
          <p:cNvSpPr/>
          <p:nvPr/>
        </p:nvSpPr>
        <p:spPr>
          <a:xfrm>
            <a:off x="1339096" y="4929902"/>
            <a:ext cx="12844939" cy="203954"/>
          </a:xfrm>
          <a:prstGeom prst="rect">
            <a:avLst/>
          </a:prstGeom>
          <a:noFill/>
          <a:ln/>
        </p:spPr>
        <p:txBody>
          <a:bodyPr wrap="none" lIns="0" tIns="0" rIns="0" bIns="0" rtlCol="0" anchor="t"/>
          <a:lstStyle/>
          <a:p>
            <a:pPr marL="0" indent="0" algn="l">
              <a:lnSpc>
                <a:spcPts val="1600"/>
              </a:lnSpc>
              <a:buNone/>
            </a:pPr>
            <a:r>
              <a:rPr lang="en-US" sz="1000" dirty="0">
                <a:solidFill>
                  <a:srgbClr val="EEEFF5"/>
                </a:solidFill>
                <a:latin typeface="Montserrat" pitchFamily="34" charset="0"/>
                <a:ea typeface="Montserrat" pitchFamily="34" charset="-122"/>
                <a:cs typeface="Montserrat" pitchFamily="34" charset="-120"/>
              </a:rPr>
              <a:t>The mentors page features mentor profiles, detailing their expertise, professional backgrounds, and contributions to the initiative.</a:t>
            </a:r>
            <a:endParaRPr lang="en-US" sz="1000" dirty="0"/>
          </a:p>
        </p:txBody>
      </p:sp>
      <p:sp>
        <p:nvSpPr>
          <p:cNvPr id="29" name="Shape 27"/>
          <p:cNvSpPr/>
          <p:nvPr/>
        </p:nvSpPr>
        <p:spPr>
          <a:xfrm>
            <a:off x="765810" y="5668208"/>
            <a:ext cx="446365" cy="15240"/>
          </a:xfrm>
          <a:prstGeom prst="roundRect">
            <a:avLst>
              <a:gd name="adj" fmla="val 753258"/>
            </a:avLst>
          </a:prstGeom>
          <a:solidFill>
            <a:srgbClr val="60646A"/>
          </a:solidFill>
          <a:ln/>
        </p:spPr>
      </p:sp>
      <p:sp>
        <p:nvSpPr>
          <p:cNvPr id="30" name="Shape 28"/>
          <p:cNvSpPr/>
          <p:nvPr/>
        </p:nvSpPr>
        <p:spPr>
          <a:xfrm>
            <a:off x="494109" y="5532358"/>
            <a:ext cx="286941" cy="286941"/>
          </a:xfrm>
          <a:prstGeom prst="roundRect">
            <a:avLst>
              <a:gd name="adj" fmla="val 40007"/>
            </a:avLst>
          </a:prstGeom>
          <a:solidFill>
            <a:srgbClr val="282C32"/>
          </a:solidFill>
          <a:ln/>
          <a:effectLst>
            <a:outerShdw blurRad="31750" dist="15240" dir="13500000" algn="bl" rotWithShape="0">
              <a:srgbClr val="FFFFFF">
                <a:alpha val="10000"/>
              </a:srgbClr>
            </a:outerShdw>
          </a:effectLst>
        </p:spPr>
      </p:sp>
      <p:sp>
        <p:nvSpPr>
          <p:cNvPr id="31" name="Text 29"/>
          <p:cNvSpPr/>
          <p:nvPr/>
        </p:nvSpPr>
        <p:spPr>
          <a:xfrm>
            <a:off x="583406" y="5575102"/>
            <a:ext cx="108228" cy="201454"/>
          </a:xfrm>
          <a:prstGeom prst="rect">
            <a:avLst/>
          </a:prstGeom>
          <a:noFill/>
          <a:ln/>
        </p:spPr>
        <p:txBody>
          <a:bodyPr wrap="none" lIns="0" tIns="0" rIns="0" bIns="0" rtlCol="0" anchor="t"/>
          <a:lstStyle/>
          <a:p>
            <a:pPr marL="0" indent="0" algn="ctr">
              <a:lnSpc>
                <a:spcPts val="1550"/>
              </a:lnSpc>
              <a:buNone/>
            </a:pPr>
            <a:r>
              <a:rPr lang="en-US" sz="1550" b="1" dirty="0">
                <a:solidFill>
                  <a:srgbClr val="EEEFF5"/>
                </a:solidFill>
                <a:latin typeface="Barlow Bold" pitchFamily="34" charset="0"/>
                <a:ea typeface="Barlow Bold" pitchFamily="34" charset="-122"/>
                <a:cs typeface="Barlow Bold" pitchFamily="34" charset="-120"/>
              </a:rPr>
              <a:t>6</a:t>
            </a:r>
            <a:endParaRPr lang="en-US" sz="1550" dirty="0"/>
          </a:p>
        </p:txBody>
      </p:sp>
      <p:sp>
        <p:nvSpPr>
          <p:cNvPr id="32" name="Text 30"/>
          <p:cNvSpPr/>
          <p:nvPr/>
        </p:nvSpPr>
        <p:spPr>
          <a:xfrm>
            <a:off x="1339096" y="5516404"/>
            <a:ext cx="1678305" cy="209788"/>
          </a:xfrm>
          <a:prstGeom prst="rect">
            <a:avLst/>
          </a:prstGeom>
          <a:noFill/>
          <a:ln/>
        </p:spPr>
        <p:txBody>
          <a:bodyPr wrap="none" lIns="0" tIns="0" rIns="0" bIns="0" rtlCol="0" anchor="t"/>
          <a:lstStyle/>
          <a:p>
            <a:pPr marL="0" indent="0" algn="l">
              <a:lnSpc>
                <a:spcPts val="1650"/>
              </a:lnSpc>
              <a:buNone/>
            </a:pPr>
            <a:r>
              <a:rPr lang="en-US" sz="1300" b="1" dirty="0">
                <a:solidFill>
                  <a:srgbClr val="EEEFF5"/>
                </a:solidFill>
                <a:latin typeface="Barlow Bold" pitchFamily="34" charset="0"/>
                <a:ea typeface="Barlow Bold" pitchFamily="34" charset="-122"/>
                <a:cs typeface="Barlow Bold" pitchFamily="34" charset="-120"/>
              </a:rPr>
              <a:t>Enrollment Page</a:t>
            </a:r>
            <a:endParaRPr lang="en-US" sz="1300" dirty="0"/>
          </a:p>
        </p:txBody>
      </p:sp>
      <p:sp>
        <p:nvSpPr>
          <p:cNvPr id="33" name="Text 31"/>
          <p:cNvSpPr/>
          <p:nvPr/>
        </p:nvSpPr>
        <p:spPr>
          <a:xfrm>
            <a:off x="1339096" y="5802630"/>
            <a:ext cx="12844939" cy="203954"/>
          </a:xfrm>
          <a:prstGeom prst="rect">
            <a:avLst/>
          </a:prstGeom>
          <a:noFill/>
          <a:ln/>
        </p:spPr>
        <p:txBody>
          <a:bodyPr wrap="none" lIns="0" tIns="0" rIns="0" bIns="0" rtlCol="0" anchor="t"/>
          <a:lstStyle/>
          <a:p>
            <a:pPr marL="0" indent="0" algn="l">
              <a:lnSpc>
                <a:spcPts val="1600"/>
              </a:lnSpc>
              <a:buNone/>
            </a:pPr>
            <a:r>
              <a:rPr lang="en-US" sz="1000" dirty="0">
                <a:solidFill>
                  <a:srgbClr val="EEEFF5"/>
                </a:solidFill>
                <a:latin typeface="Montserrat" pitchFamily="34" charset="0"/>
                <a:ea typeface="Montserrat" pitchFamily="34" charset="-122"/>
                <a:cs typeface="Montserrat" pitchFamily="34" charset="-120"/>
              </a:rPr>
              <a:t>The enrollment page guides users through the registration and application process, providing clear instructions and information.</a:t>
            </a:r>
            <a:endParaRPr lang="en-US" sz="1000" dirty="0"/>
          </a:p>
        </p:txBody>
      </p:sp>
      <p:sp>
        <p:nvSpPr>
          <p:cNvPr id="34" name="Shape 32"/>
          <p:cNvSpPr/>
          <p:nvPr/>
        </p:nvSpPr>
        <p:spPr>
          <a:xfrm>
            <a:off x="765810" y="6540937"/>
            <a:ext cx="446365" cy="15240"/>
          </a:xfrm>
          <a:prstGeom prst="roundRect">
            <a:avLst>
              <a:gd name="adj" fmla="val 753258"/>
            </a:avLst>
          </a:prstGeom>
          <a:solidFill>
            <a:srgbClr val="60646A"/>
          </a:solidFill>
          <a:ln/>
        </p:spPr>
      </p:sp>
      <p:sp>
        <p:nvSpPr>
          <p:cNvPr id="35" name="Shape 33"/>
          <p:cNvSpPr/>
          <p:nvPr/>
        </p:nvSpPr>
        <p:spPr>
          <a:xfrm>
            <a:off x="494109" y="6405086"/>
            <a:ext cx="286941" cy="286941"/>
          </a:xfrm>
          <a:prstGeom prst="roundRect">
            <a:avLst>
              <a:gd name="adj" fmla="val 40007"/>
            </a:avLst>
          </a:prstGeom>
          <a:solidFill>
            <a:srgbClr val="282C32"/>
          </a:solidFill>
          <a:ln/>
          <a:effectLst>
            <a:outerShdw blurRad="31750" dist="15240" dir="13500000" algn="bl" rotWithShape="0">
              <a:srgbClr val="FFFFFF">
                <a:alpha val="10000"/>
              </a:srgbClr>
            </a:outerShdw>
          </a:effectLst>
        </p:spPr>
      </p:sp>
      <p:sp>
        <p:nvSpPr>
          <p:cNvPr id="36" name="Text 34"/>
          <p:cNvSpPr/>
          <p:nvPr/>
        </p:nvSpPr>
        <p:spPr>
          <a:xfrm>
            <a:off x="587573" y="6447830"/>
            <a:ext cx="99893" cy="201454"/>
          </a:xfrm>
          <a:prstGeom prst="rect">
            <a:avLst/>
          </a:prstGeom>
          <a:noFill/>
          <a:ln/>
        </p:spPr>
        <p:txBody>
          <a:bodyPr wrap="none" lIns="0" tIns="0" rIns="0" bIns="0" rtlCol="0" anchor="t"/>
          <a:lstStyle/>
          <a:p>
            <a:pPr marL="0" indent="0" algn="ctr">
              <a:lnSpc>
                <a:spcPts val="1550"/>
              </a:lnSpc>
              <a:buNone/>
            </a:pPr>
            <a:r>
              <a:rPr lang="en-US" sz="1550" b="1" dirty="0">
                <a:solidFill>
                  <a:srgbClr val="EEEFF5"/>
                </a:solidFill>
                <a:latin typeface="Barlow Bold" pitchFamily="34" charset="0"/>
                <a:ea typeface="Barlow Bold" pitchFamily="34" charset="-122"/>
                <a:cs typeface="Barlow Bold" pitchFamily="34" charset="-120"/>
              </a:rPr>
              <a:t>7</a:t>
            </a:r>
            <a:endParaRPr lang="en-US" sz="1550" dirty="0"/>
          </a:p>
        </p:txBody>
      </p:sp>
      <p:sp>
        <p:nvSpPr>
          <p:cNvPr id="37" name="Text 35"/>
          <p:cNvSpPr/>
          <p:nvPr/>
        </p:nvSpPr>
        <p:spPr>
          <a:xfrm>
            <a:off x="1339096" y="6389132"/>
            <a:ext cx="1678305" cy="209788"/>
          </a:xfrm>
          <a:prstGeom prst="rect">
            <a:avLst/>
          </a:prstGeom>
          <a:noFill/>
          <a:ln/>
        </p:spPr>
        <p:txBody>
          <a:bodyPr wrap="none" lIns="0" tIns="0" rIns="0" bIns="0" rtlCol="0" anchor="t"/>
          <a:lstStyle/>
          <a:p>
            <a:pPr marL="0" indent="0" algn="l">
              <a:lnSpc>
                <a:spcPts val="1650"/>
              </a:lnSpc>
              <a:buNone/>
            </a:pPr>
            <a:r>
              <a:rPr lang="en-US" sz="1300" b="1" dirty="0">
                <a:solidFill>
                  <a:srgbClr val="EEEFF5"/>
                </a:solidFill>
                <a:latin typeface="Barlow Bold" pitchFamily="34" charset="0"/>
                <a:ea typeface="Barlow Bold" pitchFamily="34" charset="-122"/>
                <a:cs typeface="Barlow Bold" pitchFamily="34" charset="-120"/>
              </a:rPr>
              <a:t>Resources Page</a:t>
            </a:r>
            <a:endParaRPr lang="en-US" sz="1300" dirty="0"/>
          </a:p>
        </p:txBody>
      </p:sp>
      <p:sp>
        <p:nvSpPr>
          <p:cNvPr id="38" name="Text 36"/>
          <p:cNvSpPr/>
          <p:nvPr/>
        </p:nvSpPr>
        <p:spPr>
          <a:xfrm>
            <a:off x="1339096" y="6675358"/>
            <a:ext cx="12844939" cy="203954"/>
          </a:xfrm>
          <a:prstGeom prst="rect">
            <a:avLst/>
          </a:prstGeom>
          <a:noFill/>
          <a:ln/>
        </p:spPr>
        <p:txBody>
          <a:bodyPr wrap="none" lIns="0" tIns="0" rIns="0" bIns="0" rtlCol="0" anchor="t"/>
          <a:lstStyle/>
          <a:p>
            <a:pPr marL="0" indent="0" algn="l">
              <a:lnSpc>
                <a:spcPts val="1600"/>
              </a:lnSpc>
              <a:buNone/>
            </a:pPr>
            <a:r>
              <a:rPr lang="en-US" sz="1000" dirty="0">
                <a:solidFill>
                  <a:srgbClr val="EEEFF5"/>
                </a:solidFill>
                <a:latin typeface="Montserrat" pitchFamily="34" charset="0"/>
                <a:ea typeface="Montserrat" pitchFamily="34" charset="-122"/>
                <a:cs typeface="Montserrat" pitchFamily="34" charset="-120"/>
              </a:rPr>
              <a:t>The resources page offers a comprehensive collection of learning materials, tools, and educational content to support users' learning journey.</a:t>
            </a:r>
            <a:endParaRPr lang="en-US" sz="1000" dirty="0"/>
          </a:p>
        </p:txBody>
      </p:sp>
      <p:sp>
        <p:nvSpPr>
          <p:cNvPr id="39" name="Shape 37"/>
          <p:cNvSpPr/>
          <p:nvPr/>
        </p:nvSpPr>
        <p:spPr>
          <a:xfrm>
            <a:off x="765810" y="7413665"/>
            <a:ext cx="446365" cy="15240"/>
          </a:xfrm>
          <a:prstGeom prst="roundRect">
            <a:avLst>
              <a:gd name="adj" fmla="val 753258"/>
            </a:avLst>
          </a:prstGeom>
          <a:solidFill>
            <a:srgbClr val="60646A"/>
          </a:solidFill>
          <a:ln/>
        </p:spPr>
      </p:sp>
      <p:sp>
        <p:nvSpPr>
          <p:cNvPr id="40" name="Shape 38"/>
          <p:cNvSpPr/>
          <p:nvPr/>
        </p:nvSpPr>
        <p:spPr>
          <a:xfrm>
            <a:off x="494109" y="7277814"/>
            <a:ext cx="286941" cy="286941"/>
          </a:xfrm>
          <a:prstGeom prst="roundRect">
            <a:avLst>
              <a:gd name="adj" fmla="val 40007"/>
            </a:avLst>
          </a:prstGeom>
          <a:solidFill>
            <a:srgbClr val="282C32"/>
          </a:solidFill>
          <a:ln/>
          <a:effectLst>
            <a:outerShdw blurRad="31750" dist="15240" dir="13500000" algn="bl" rotWithShape="0">
              <a:srgbClr val="FFFFFF">
                <a:alpha val="10000"/>
              </a:srgbClr>
            </a:outerShdw>
          </a:effectLst>
        </p:spPr>
      </p:sp>
      <p:sp>
        <p:nvSpPr>
          <p:cNvPr id="41" name="Text 39"/>
          <p:cNvSpPr/>
          <p:nvPr/>
        </p:nvSpPr>
        <p:spPr>
          <a:xfrm>
            <a:off x="583049" y="7320558"/>
            <a:ext cx="108942" cy="201454"/>
          </a:xfrm>
          <a:prstGeom prst="rect">
            <a:avLst/>
          </a:prstGeom>
          <a:noFill/>
          <a:ln/>
        </p:spPr>
        <p:txBody>
          <a:bodyPr wrap="none" lIns="0" tIns="0" rIns="0" bIns="0" rtlCol="0" anchor="t"/>
          <a:lstStyle/>
          <a:p>
            <a:pPr marL="0" indent="0" algn="ctr">
              <a:lnSpc>
                <a:spcPts val="1550"/>
              </a:lnSpc>
              <a:buNone/>
            </a:pPr>
            <a:r>
              <a:rPr lang="en-US" sz="1550" b="1" dirty="0">
                <a:solidFill>
                  <a:srgbClr val="EEEFF5"/>
                </a:solidFill>
                <a:latin typeface="Barlow Bold" pitchFamily="34" charset="0"/>
                <a:ea typeface="Barlow Bold" pitchFamily="34" charset="-122"/>
                <a:cs typeface="Barlow Bold" pitchFamily="34" charset="-120"/>
              </a:rPr>
              <a:t>8</a:t>
            </a:r>
            <a:endParaRPr lang="en-US" sz="1550" dirty="0"/>
          </a:p>
        </p:txBody>
      </p:sp>
      <p:sp>
        <p:nvSpPr>
          <p:cNvPr id="42" name="Text 40"/>
          <p:cNvSpPr/>
          <p:nvPr/>
        </p:nvSpPr>
        <p:spPr>
          <a:xfrm>
            <a:off x="1339096" y="7261860"/>
            <a:ext cx="1678305" cy="209788"/>
          </a:xfrm>
          <a:prstGeom prst="rect">
            <a:avLst/>
          </a:prstGeom>
          <a:noFill/>
          <a:ln/>
        </p:spPr>
        <p:txBody>
          <a:bodyPr wrap="none" lIns="0" tIns="0" rIns="0" bIns="0" rtlCol="0" anchor="t"/>
          <a:lstStyle/>
          <a:p>
            <a:pPr marL="0" indent="0" algn="l">
              <a:lnSpc>
                <a:spcPts val="1650"/>
              </a:lnSpc>
              <a:buNone/>
            </a:pPr>
            <a:r>
              <a:rPr lang="en-US" sz="1300" b="1" dirty="0">
                <a:solidFill>
                  <a:srgbClr val="EEEFF5"/>
                </a:solidFill>
                <a:latin typeface="Barlow Bold" pitchFamily="34" charset="0"/>
                <a:ea typeface="Barlow Bold" pitchFamily="34" charset="-122"/>
                <a:cs typeface="Barlow Bold" pitchFamily="34" charset="-120"/>
              </a:rPr>
              <a:t>Contact Page</a:t>
            </a:r>
            <a:endParaRPr lang="en-US" sz="1300" dirty="0"/>
          </a:p>
        </p:txBody>
      </p:sp>
      <p:sp>
        <p:nvSpPr>
          <p:cNvPr id="43" name="Text 41"/>
          <p:cNvSpPr/>
          <p:nvPr/>
        </p:nvSpPr>
        <p:spPr>
          <a:xfrm>
            <a:off x="1339096" y="7548086"/>
            <a:ext cx="12844939" cy="203954"/>
          </a:xfrm>
          <a:prstGeom prst="rect">
            <a:avLst/>
          </a:prstGeom>
          <a:noFill/>
          <a:ln/>
        </p:spPr>
        <p:txBody>
          <a:bodyPr wrap="none" lIns="0" tIns="0" rIns="0" bIns="0" rtlCol="0" anchor="t"/>
          <a:lstStyle/>
          <a:p>
            <a:pPr marL="0" indent="0" algn="l">
              <a:lnSpc>
                <a:spcPts val="1600"/>
              </a:lnSpc>
              <a:buNone/>
            </a:pPr>
            <a:r>
              <a:rPr lang="en-US" sz="1000" dirty="0">
                <a:solidFill>
                  <a:srgbClr val="EEEFF5"/>
                </a:solidFill>
                <a:latin typeface="Montserrat" pitchFamily="34" charset="0"/>
                <a:ea typeface="Montserrat" pitchFamily="34" charset="-122"/>
                <a:cs typeface="Montserrat" pitchFamily="34" charset="-120"/>
              </a:rPr>
              <a:t>The contact page provides contact information, communication channels, and convenient options for users to get in touch.</a:t>
            </a:r>
            <a:endParaRPr lang="en-US" sz="1000" dirty="0"/>
          </a:p>
        </p:txBody>
      </p:sp>
      <p:sp>
        <p:nvSpPr>
          <p:cNvPr id="44" name="Rectangle 43"/>
          <p:cNvSpPr/>
          <p:nvPr/>
        </p:nvSpPr>
        <p:spPr>
          <a:xfrm>
            <a:off x="12882033" y="7772400"/>
            <a:ext cx="1657350" cy="351367"/>
          </a:xfrm>
          <a:prstGeom prst="rect">
            <a:avLst/>
          </a:prstGeom>
          <a:solidFill>
            <a:srgbClr val="282C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161</TotalTime>
  <Words>1178</Words>
  <Application>Microsoft Office PowerPoint</Application>
  <PresentationFormat>Custom</PresentationFormat>
  <Paragraphs>168</Paragraphs>
  <Slides>18</Slides>
  <Notes>18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18</vt:i4>
      </vt:variant>
    </vt:vector>
  </HeadingPairs>
  <TitlesOfParts>
    <vt:vector size="26" baseType="lpstr">
      <vt:lpstr>Wingdings</vt:lpstr>
      <vt:lpstr>Arial</vt:lpstr>
      <vt:lpstr>Montserrat</vt:lpstr>
      <vt:lpstr>Barlow Bold</vt:lpstr>
      <vt:lpstr>Calibri</vt:lpstr>
      <vt:lpstr>Sora Medium</vt:lpstr>
      <vt:lpstr>Noto Sans TC</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mohamed sow</cp:lastModifiedBy>
  <cp:revision>10</cp:revision>
  <dcterms:created xsi:type="dcterms:W3CDTF">2024-12-11T06:19:03Z</dcterms:created>
  <dcterms:modified xsi:type="dcterms:W3CDTF">2024-12-11T10:08:43Z</dcterms:modified>
</cp:coreProperties>
</file>